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9" r:id="rId1"/>
  </p:sldMasterIdLst>
  <p:notesMasterIdLst>
    <p:notesMasterId r:id="rId17"/>
  </p:notesMasterIdLst>
  <p:sldIdLst>
    <p:sldId id="256" r:id="rId2"/>
    <p:sldId id="271" r:id="rId3"/>
    <p:sldId id="259" r:id="rId4"/>
    <p:sldId id="270" r:id="rId5"/>
    <p:sldId id="257" r:id="rId6"/>
    <p:sldId id="268" r:id="rId7"/>
    <p:sldId id="258" r:id="rId8"/>
    <p:sldId id="261" r:id="rId9"/>
    <p:sldId id="260" r:id="rId10"/>
    <p:sldId id="263" r:id="rId11"/>
    <p:sldId id="266" r:id="rId12"/>
    <p:sldId id="267" r:id="rId13"/>
    <p:sldId id="262" r:id="rId14"/>
    <p:sldId id="265" r:id="rId15"/>
    <p:sldId id="26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6284"/>
  </p:normalViewPr>
  <p:slideViewPr>
    <p:cSldViewPr snapToGrid="0">
      <p:cViewPr varScale="1">
        <p:scale>
          <a:sx n="86" d="100"/>
          <a:sy n="86" d="100"/>
        </p:scale>
        <p:origin x="159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87C74E-2867-F14B-AD7A-CACCE3DE1D0E}" type="datetimeFigureOut">
              <a:rPr lang="en-US" smtClean="0"/>
              <a:t>11/14/23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2A9034-FFA6-1547-A83A-FE363465602A}" type="slidenum">
              <a:rPr lang="en-US" smtClean="0"/>
              <a:t>‹#›</a:t>
            </a:fld>
            <a:endParaRPr lang="en-US"/>
          </a:p>
        </p:txBody>
      </p:sp>
    </p:spTree>
    <p:extLst>
      <p:ext uri="{BB962C8B-B14F-4D97-AF65-F5344CB8AC3E}">
        <p14:creationId xmlns:p14="http://schemas.microsoft.com/office/powerpoint/2010/main" val="1245046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D1D5DB"/>
                </a:solidFill>
                <a:effectLst/>
                <a:latin typeface="Söhne"/>
              </a:rPr>
              <a:t>Costa Rica, a small Central American nation, is celebrated for its rich biodiversity, stunning landscapes, and a commitment to environmental conservation. Nestled between Nicaragua to the north and Panama to the south, Costa Rica is bordered by the Pacific Ocean to the west and the Caribbean Sea to the east. The country is renowned for its lush rainforests, diverse ecosystems, and an abundance of wildlife, making it a haven for nature enthusiasts and ecotourists</a:t>
            </a:r>
          </a:p>
          <a:p>
            <a:r>
              <a:rPr lang="en-US" b="0" i="0" u="none" strike="noStrike" dirty="0">
                <a:solidFill>
                  <a:srgbClr val="D1D5DB"/>
                </a:solidFill>
                <a:effectLst/>
                <a:latin typeface="Söhne"/>
              </a:rPr>
              <a:t>Costa Rica is unique not only for its natural beauty but also for its progressive stance on environmental sustainability. It has set itself apart by aiming to become one of the world's first carbon-neutral nations.</a:t>
            </a:r>
            <a:endParaRPr lang="en-US" dirty="0"/>
          </a:p>
        </p:txBody>
      </p:sp>
      <p:sp>
        <p:nvSpPr>
          <p:cNvPr id="4" name="Slide Number Placeholder 3"/>
          <p:cNvSpPr>
            <a:spLocks noGrp="1"/>
          </p:cNvSpPr>
          <p:nvPr>
            <p:ph type="sldNum" sz="quarter" idx="5"/>
          </p:nvPr>
        </p:nvSpPr>
        <p:spPr/>
        <p:txBody>
          <a:bodyPr/>
          <a:lstStyle/>
          <a:p>
            <a:fld id="{052A9034-FFA6-1547-A83A-FE363465602A}" type="slidenum">
              <a:rPr lang="en-US" smtClean="0"/>
              <a:t>1</a:t>
            </a:fld>
            <a:endParaRPr lang="en-US"/>
          </a:p>
        </p:txBody>
      </p:sp>
    </p:spTree>
    <p:extLst>
      <p:ext uri="{BB962C8B-B14F-4D97-AF65-F5344CB8AC3E}">
        <p14:creationId xmlns:p14="http://schemas.microsoft.com/office/powerpoint/2010/main" val="2447748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2A9034-FFA6-1547-A83A-FE363465602A}" type="slidenum">
              <a:rPr lang="en-US" smtClean="0"/>
              <a:t>2</a:t>
            </a:fld>
            <a:endParaRPr lang="en-US"/>
          </a:p>
        </p:txBody>
      </p:sp>
    </p:spTree>
    <p:extLst>
      <p:ext uri="{BB962C8B-B14F-4D97-AF65-F5344CB8AC3E}">
        <p14:creationId xmlns:p14="http://schemas.microsoft.com/office/powerpoint/2010/main" val="3551874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2A9034-FFA6-1547-A83A-FE363465602A}" type="slidenum">
              <a:rPr lang="en-US" smtClean="0"/>
              <a:t>4</a:t>
            </a:fld>
            <a:endParaRPr lang="en-US"/>
          </a:p>
        </p:txBody>
      </p:sp>
    </p:spTree>
    <p:extLst>
      <p:ext uri="{BB962C8B-B14F-4D97-AF65-F5344CB8AC3E}">
        <p14:creationId xmlns:p14="http://schemas.microsoft.com/office/powerpoint/2010/main" val="2657748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GaramondPro"/>
              </a:rPr>
              <a:t>The study built on a collaboration between the University of Costa Rica’s Electric Power and Energy Research Laboratory (</a:t>
            </a:r>
            <a:r>
              <a:rPr lang="en-US" sz="1800" dirty="0" err="1">
                <a:effectLst/>
                <a:latin typeface="AGaramondPro"/>
              </a:rPr>
              <a:t>EPERLab</a:t>
            </a:r>
            <a:r>
              <a:rPr lang="en-US" sz="1800" dirty="0">
                <a:effectLst/>
                <a:latin typeface="AGaramondPro"/>
              </a:rPr>
              <a:t>), the RAND Corporation, the Costa Rica Climate Change Directorate, and the Inter-American Development Bank (IDB). It was funded by the Inter-American Develop- </a:t>
            </a:r>
            <a:r>
              <a:rPr lang="en-US" sz="1800" dirty="0" err="1">
                <a:effectLst/>
                <a:latin typeface="AGaramondPro"/>
              </a:rPr>
              <a:t>ment</a:t>
            </a:r>
            <a:r>
              <a:rPr lang="en-US" sz="1800" dirty="0">
                <a:effectLst/>
                <a:latin typeface="AGaramondPro"/>
              </a:rPr>
              <a:t> Bank’s (IDB)’s French Climate Fund (RG-T3193) and Sustainable Energy and Climate Change Initiative (RG-T2713). </a:t>
            </a:r>
            <a:endParaRPr lang="en-US" dirty="0"/>
          </a:p>
          <a:p>
            <a:endParaRPr lang="en-US" dirty="0"/>
          </a:p>
        </p:txBody>
      </p:sp>
      <p:sp>
        <p:nvSpPr>
          <p:cNvPr id="4" name="Slide Number Placeholder 3"/>
          <p:cNvSpPr>
            <a:spLocks noGrp="1"/>
          </p:cNvSpPr>
          <p:nvPr>
            <p:ph type="sldNum" sz="quarter" idx="5"/>
          </p:nvPr>
        </p:nvSpPr>
        <p:spPr/>
        <p:txBody>
          <a:bodyPr/>
          <a:lstStyle/>
          <a:p>
            <a:fld id="{052A9034-FFA6-1547-A83A-FE363465602A}" type="slidenum">
              <a:rPr lang="en-US" smtClean="0"/>
              <a:t>5</a:t>
            </a:fld>
            <a:endParaRPr lang="en-US"/>
          </a:p>
        </p:txBody>
      </p:sp>
    </p:spTree>
    <p:extLst>
      <p:ext uri="{BB962C8B-B14F-4D97-AF65-F5344CB8AC3E}">
        <p14:creationId xmlns:p14="http://schemas.microsoft.com/office/powerpoint/2010/main" val="442622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2A9034-FFA6-1547-A83A-FE363465602A}" type="slidenum">
              <a:rPr lang="en-US" smtClean="0"/>
              <a:t>6</a:t>
            </a:fld>
            <a:endParaRPr lang="en-US"/>
          </a:p>
        </p:txBody>
      </p:sp>
    </p:spTree>
    <p:extLst>
      <p:ext uri="{BB962C8B-B14F-4D97-AF65-F5344CB8AC3E}">
        <p14:creationId xmlns:p14="http://schemas.microsoft.com/office/powerpoint/2010/main" val="3161734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Dividing the burden for greenhouse gas abatement among the provinces has proven challenging in Canada and contributes to Canada's failure to limit emissions. This paper uses a computable general equilibrium model to compare a number of rules for sharing the burden of emission reductions among Canadian provinces. </a:t>
            </a:r>
          </a:p>
          <a:p>
            <a:pPr marL="228600" indent="-228600">
              <a:buAutoNum type="arabicPeriod"/>
            </a:pPr>
            <a:r>
              <a:rPr lang="en-US" dirty="0"/>
              <a:t>Negotiations for a global agreement to address climate change have often pitted the nations of the heavily industrialized Global North against the nations of the developing Global South.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a:t>
            </a:r>
            <a:r>
              <a:rPr lang="en-US" sz="1800" dirty="0">
                <a:effectLst/>
                <a:latin typeface="AGaramondPro"/>
              </a:rPr>
              <a:t>In this study, we applied a novel methodology for planning under deep uncertainty to evaluate whether the implementation of the NDP makes economic sense for Costa Rica beyond meeting its international commitments—meaning that the benefits exceed the costs for the country. If this is the case, then the NDP is worthy of collective action. </a:t>
            </a:r>
            <a:endParaRPr lang="en-US" dirty="0"/>
          </a:p>
          <a:p>
            <a:endParaRPr lang="en-US" dirty="0"/>
          </a:p>
        </p:txBody>
      </p:sp>
      <p:sp>
        <p:nvSpPr>
          <p:cNvPr id="4" name="Slide Number Placeholder 3"/>
          <p:cNvSpPr>
            <a:spLocks noGrp="1"/>
          </p:cNvSpPr>
          <p:nvPr>
            <p:ph type="sldNum" sz="quarter" idx="5"/>
          </p:nvPr>
        </p:nvSpPr>
        <p:spPr/>
        <p:txBody>
          <a:bodyPr/>
          <a:lstStyle/>
          <a:p>
            <a:fld id="{052A9034-FFA6-1547-A83A-FE363465602A}" type="slidenum">
              <a:rPr lang="en-US" smtClean="0"/>
              <a:t>7</a:t>
            </a:fld>
            <a:endParaRPr lang="en-US"/>
          </a:p>
        </p:txBody>
      </p:sp>
    </p:spTree>
    <p:extLst>
      <p:ext uri="{BB962C8B-B14F-4D97-AF65-F5344CB8AC3E}">
        <p14:creationId xmlns:p14="http://schemas.microsoft.com/office/powerpoint/2010/main" val="1286524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2A9034-FFA6-1547-A83A-FE363465602A}" type="slidenum">
              <a:rPr lang="en-US" smtClean="0"/>
              <a:t>9</a:t>
            </a:fld>
            <a:endParaRPr lang="en-US"/>
          </a:p>
        </p:txBody>
      </p:sp>
    </p:spTree>
    <p:extLst>
      <p:ext uri="{BB962C8B-B14F-4D97-AF65-F5344CB8AC3E}">
        <p14:creationId xmlns:p14="http://schemas.microsoft.com/office/powerpoint/2010/main" val="567749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Unemployment and Poverty headcount ratios are significant as the P value is less than 0.05 however CO2 emissions are not. </a:t>
            </a:r>
          </a:p>
          <a:p>
            <a:r>
              <a:rPr lang="en-US" dirty="0"/>
              <a:t>As increase in C02 emissions in causes a decrease in GDP</a:t>
            </a:r>
            <a:r>
              <a:rPr lang="en-US" dirty="0">
                <a:sym typeface="Wingdings" pitchFamily="2" charset="2"/>
              </a:rPr>
              <a:t> not signification</a:t>
            </a:r>
          </a:p>
          <a:p>
            <a:r>
              <a:rPr lang="en-US" dirty="0">
                <a:sym typeface="Wingdings" pitchFamily="2" charset="2"/>
              </a:rPr>
              <a:t>As unemployment increases GDP also increases.</a:t>
            </a:r>
          </a:p>
          <a:p>
            <a:r>
              <a:rPr lang="en-US" dirty="0">
                <a:sym typeface="Wingdings" pitchFamily="2" charset="2"/>
              </a:rPr>
              <a:t>As poverty headcount increases </a:t>
            </a:r>
            <a:r>
              <a:rPr lang="en-US" dirty="0" err="1">
                <a:sym typeface="Wingdings" pitchFamily="2" charset="2"/>
              </a:rPr>
              <a:t>theres</a:t>
            </a:r>
            <a:r>
              <a:rPr lang="en-US" dirty="0">
                <a:sym typeface="Wingdings" pitchFamily="2" charset="2"/>
              </a:rPr>
              <a:t> a decrease in GDP</a:t>
            </a:r>
            <a:endParaRPr lang="en-US" dirty="0"/>
          </a:p>
        </p:txBody>
      </p:sp>
      <p:sp>
        <p:nvSpPr>
          <p:cNvPr id="4" name="Slide Number Placeholder 3"/>
          <p:cNvSpPr>
            <a:spLocks noGrp="1"/>
          </p:cNvSpPr>
          <p:nvPr>
            <p:ph type="sldNum" sz="quarter" idx="5"/>
          </p:nvPr>
        </p:nvSpPr>
        <p:spPr/>
        <p:txBody>
          <a:bodyPr/>
          <a:lstStyle/>
          <a:p>
            <a:fld id="{052A9034-FFA6-1547-A83A-FE363465602A}" type="slidenum">
              <a:rPr lang="en-US" smtClean="0"/>
              <a:t>14</a:t>
            </a:fld>
            <a:endParaRPr lang="en-US"/>
          </a:p>
        </p:txBody>
      </p:sp>
    </p:spTree>
    <p:extLst>
      <p:ext uri="{BB962C8B-B14F-4D97-AF65-F5344CB8AC3E}">
        <p14:creationId xmlns:p14="http://schemas.microsoft.com/office/powerpoint/2010/main" val="3818593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GaramondPro"/>
              </a:rPr>
              <a:t>Lastly, this work also fits into a </a:t>
            </a:r>
            <a:r>
              <a:rPr lang="en-US" sz="1800" b="1" dirty="0">
                <a:effectLst/>
                <a:latin typeface="AGaramondPro"/>
              </a:rPr>
              <a:t>larger research and policy agenda informing </a:t>
            </a:r>
            <a:r>
              <a:rPr lang="en-US" sz="1800" b="1" dirty="0" err="1">
                <a:effectLst/>
                <a:latin typeface="AGaramondPro"/>
              </a:rPr>
              <a:t>decarboniza</a:t>
            </a:r>
            <a:r>
              <a:rPr lang="en-US" sz="1800" b="1" dirty="0">
                <a:effectLst/>
                <a:latin typeface="AGaramondPro"/>
              </a:rPr>
              <a:t>- </a:t>
            </a:r>
            <a:r>
              <a:rPr lang="en-US" sz="1800" b="1" dirty="0" err="1">
                <a:effectLst/>
                <a:latin typeface="AGaramondPro"/>
              </a:rPr>
              <a:t>tion</a:t>
            </a:r>
            <a:r>
              <a:rPr lang="en-US" sz="1800" b="1" dirty="0">
                <a:effectLst/>
                <a:latin typeface="AGaramondPro"/>
              </a:rPr>
              <a:t> throughout Latin America</a:t>
            </a:r>
            <a:r>
              <a:rPr lang="en-US" sz="1800" dirty="0">
                <a:effectLst/>
                <a:latin typeface="AGaramondPro"/>
              </a:rPr>
              <a:t>. Specifically, the way of approaching policy analysis that is (1) participatory, (2) accounts for uncertainty through the evaluation of futures, and (3) con- siders trade-offs across various performance sectors and uncertainty is being used elsewhere in Costa Rica and Latin America. The tools, data, and local capacity from this study have already been used for a targeted analysis of Costa Rica’s proposed electric train to inform </a:t>
            </a:r>
            <a:r>
              <a:rPr lang="en-US" sz="1800" dirty="0" err="1">
                <a:effectLst/>
                <a:latin typeface="AGaramondPro"/>
              </a:rPr>
              <a:t>governmen</a:t>
            </a:r>
            <a:r>
              <a:rPr lang="en-US" sz="1800" dirty="0">
                <a:effectLst/>
                <a:latin typeface="AGaramondPro"/>
              </a:rPr>
              <a:t>- </a:t>
            </a:r>
            <a:r>
              <a:rPr lang="en-US" sz="1800" dirty="0" err="1">
                <a:effectLst/>
                <a:latin typeface="AGaramondPro"/>
              </a:rPr>
              <a:t>tal</a:t>
            </a:r>
            <a:r>
              <a:rPr lang="en-US" sz="1800" dirty="0">
                <a:effectLst/>
                <a:latin typeface="AGaramondPro"/>
              </a:rPr>
              <a:t> decisions on an approximately $500 million loan for the project (</a:t>
            </a:r>
            <a:r>
              <a:rPr lang="en-US" sz="1800" dirty="0" err="1">
                <a:effectLst/>
                <a:latin typeface="AGaramondPro"/>
              </a:rPr>
              <a:t>Dirección</a:t>
            </a:r>
            <a:r>
              <a:rPr lang="en-US" sz="1800" dirty="0">
                <a:effectLst/>
                <a:latin typeface="AGaramondPro"/>
              </a:rPr>
              <a:t> de Cambio </a:t>
            </a:r>
            <a:r>
              <a:rPr lang="en-US" sz="1800" dirty="0" err="1">
                <a:effectLst/>
                <a:latin typeface="AGaramondPro"/>
              </a:rPr>
              <a:t>Climático</a:t>
            </a:r>
            <a:r>
              <a:rPr lang="en-US" sz="1800" dirty="0">
                <a:effectLst/>
                <a:latin typeface="AGaramondPro"/>
              </a:rPr>
              <a:t>). The same RDM approach as developed for this study for evaluating national decarbonization strategy is also underway in Chile, Perú, and Colombia. </a:t>
            </a:r>
            <a:endParaRPr lang="en-US" dirty="0"/>
          </a:p>
          <a:p>
            <a:endParaRPr lang="en-US" dirty="0"/>
          </a:p>
        </p:txBody>
      </p:sp>
      <p:sp>
        <p:nvSpPr>
          <p:cNvPr id="4" name="Slide Number Placeholder 3"/>
          <p:cNvSpPr>
            <a:spLocks noGrp="1"/>
          </p:cNvSpPr>
          <p:nvPr>
            <p:ph type="sldNum" sz="quarter" idx="5"/>
          </p:nvPr>
        </p:nvSpPr>
        <p:spPr/>
        <p:txBody>
          <a:bodyPr/>
          <a:lstStyle/>
          <a:p>
            <a:fld id="{052A9034-FFA6-1547-A83A-FE363465602A}" type="slidenum">
              <a:rPr lang="en-US" smtClean="0"/>
              <a:t>15</a:t>
            </a:fld>
            <a:endParaRPr lang="en-US"/>
          </a:p>
        </p:txBody>
      </p:sp>
    </p:spTree>
    <p:extLst>
      <p:ext uri="{BB962C8B-B14F-4D97-AF65-F5344CB8AC3E}">
        <p14:creationId xmlns:p14="http://schemas.microsoft.com/office/powerpoint/2010/main" val="160255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C17E309-8994-D14F-AE9E-B27A3670E7A7}" type="datetimeFigureOut">
              <a:rPr lang="en-US" smtClean="0"/>
              <a:t>11/11/23</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1F0FA1EE-2BB7-CC49-8869-603FE7486378}" type="slidenum">
              <a:rPr lang="en-US" smtClean="0"/>
              <a:t>‹#›</a:t>
            </a:fld>
            <a:endParaRPr lang="en-US"/>
          </a:p>
        </p:txBody>
      </p:sp>
    </p:spTree>
    <p:extLst>
      <p:ext uri="{BB962C8B-B14F-4D97-AF65-F5344CB8AC3E}">
        <p14:creationId xmlns:p14="http://schemas.microsoft.com/office/powerpoint/2010/main" val="1051375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17E309-8994-D14F-AE9E-B27A3670E7A7}" type="datetimeFigureOut">
              <a:rPr lang="en-US" smtClean="0"/>
              <a:t>11/11/23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F0FA1EE-2BB7-CC49-8869-603FE7486378}" type="slidenum">
              <a:rPr lang="en-US" smtClean="0"/>
              <a:t>‹#›</a:t>
            </a:fld>
            <a:endParaRPr lang="en-US"/>
          </a:p>
        </p:txBody>
      </p:sp>
    </p:spTree>
    <p:extLst>
      <p:ext uri="{BB962C8B-B14F-4D97-AF65-F5344CB8AC3E}">
        <p14:creationId xmlns:p14="http://schemas.microsoft.com/office/powerpoint/2010/main" val="458570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17E309-8994-D14F-AE9E-B27A3670E7A7}" type="datetimeFigureOut">
              <a:rPr lang="en-US" smtClean="0"/>
              <a:t>11/11/23</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F0FA1EE-2BB7-CC49-8869-603FE7486378}"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585819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DC17E309-8994-D14F-AE9E-B27A3670E7A7}" type="datetimeFigureOut">
              <a:rPr lang="en-US" smtClean="0"/>
              <a:t>11/11/23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F0FA1EE-2BB7-CC49-8869-603FE7486378}" type="slidenum">
              <a:rPr lang="en-US" smtClean="0"/>
              <a:t>‹#›</a:t>
            </a:fld>
            <a:endParaRPr lang="en-US"/>
          </a:p>
        </p:txBody>
      </p:sp>
    </p:spTree>
    <p:extLst>
      <p:ext uri="{BB962C8B-B14F-4D97-AF65-F5344CB8AC3E}">
        <p14:creationId xmlns:p14="http://schemas.microsoft.com/office/powerpoint/2010/main" val="1255611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DC17E309-8994-D14F-AE9E-B27A3670E7A7}" type="datetimeFigureOut">
              <a:rPr lang="en-US" smtClean="0"/>
              <a:t>11/11/23</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F0FA1EE-2BB7-CC49-8869-603FE7486378}"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1506370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DC17E309-8994-D14F-AE9E-B27A3670E7A7}" type="datetimeFigureOut">
              <a:rPr lang="en-US" smtClean="0"/>
              <a:t>11/11/23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F0FA1EE-2BB7-CC49-8869-603FE7486378}" type="slidenum">
              <a:rPr lang="en-US" smtClean="0"/>
              <a:t>‹#›</a:t>
            </a:fld>
            <a:endParaRPr lang="en-US"/>
          </a:p>
        </p:txBody>
      </p:sp>
    </p:spTree>
    <p:extLst>
      <p:ext uri="{BB962C8B-B14F-4D97-AF65-F5344CB8AC3E}">
        <p14:creationId xmlns:p14="http://schemas.microsoft.com/office/powerpoint/2010/main" val="28595354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17E309-8994-D14F-AE9E-B27A3670E7A7}" type="datetimeFigureOut">
              <a:rPr lang="en-US" smtClean="0"/>
              <a:t>11/11/23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F0FA1EE-2BB7-CC49-8869-603FE7486378}" type="slidenum">
              <a:rPr lang="en-US" smtClean="0"/>
              <a:t>‹#›</a:t>
            </a:fld>
            <a:endParaRPr lang="en-US"/>
          </a:p>
        </p:txBody>
      </p:sp>
    </p:spTree>
    <p:extLst>
      <p:ext uri="{BB962C8B-B14F-4D97-AF65-F5344CB8AC3E}">
        <p14:creationId xmlns:p14="http://schemas.microsoft.com/office/powerpoint/2010/main" val="39564766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17E309-8994-D14F-AE9E-B27A3670E7A7}" type="datetimeFigureOut">
              <a:rPr lang="en-US" smtClean="0"/>
              <a:t>11/11/23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F0FA1EE-2BB7-CC49-8869-603FE7486378}" type="slidenum">
              <a:rPr lang="en-US" smtClean="0"/>
              <a:t>‹#›</a:t>
            </a:fld>
            <a:endParaRPr lang="en-US"/>
          </a:p>
        </p:txBody>
      </p:sp>
    </p:spTree>
    <p:extLst>
      <p:ext uri="{BB962C8B-B14F-4D97-AF65-F5344CB8AC3E}">
        <p14:creationId xmlns:p14="http://schemas.microsoft.com/office/powerpoint/2010/main" val="4135605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17E309-8994-D14F-AE9E-B27A3670E7A7}" type="datetimeFigureOut">
              <a:rPr lang="en-US" smtClean="0"/>
              <a:t>11/11/23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F0FA1EE-2BB7-CC49-8869-603FE7486378}" type="slidenum">
              <a:rPr lang="en-US" smtClean="0"/>
              <a:t>‹#›</a:t>
            </a:fld>
            <a:endParaRPr lang="en-US"/>
          </a:p>
        </p:txBody>
      </p:sp>
    </p:spTree>
    <p:extLst>
      <p:ext uri="{BB962C8B-B14F-4D97-AF65-F5344CB8AC3E}">
        <p14:creationId xmlns:p14="http://schemas.microsoft.com/office/powerpoint/2010/main" val="3617010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17E309-8994-D14F-AE9E-B27A3670E7A7}" type="datetimeFigureOut">
              <a:rPr lang="en-US" smtClean="0"/>
              <a:t>11/11/23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F0FA1EE-2BB7-CC49-8869-603FE7486378}" type="slidenum">
              <a:rPr lang="en-US" smtClean="0"/>
              <a:t>‹#›</a:t>
            </a:fld>
            <a:endParaRPr lang="en-US"/>
          </a:p>
        </p:txBody>
      </p:sp>
    </p:spTree>
    <p:extLst>
      <p:ext uri="{BB962C8B-B14F-4D97-AF65-F5344CB8AC3E}">
        <p14:creationId xmlns:p14="http://schemas.microsoft.com/office/powerpoint/2010/main" val="3716502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C17E309-8994-D14F-AE9E-B27A3670E7A7}" type="datetimeFigureOut">
              <a:rPr lang="en-US" smtClean="0"/>
              <a:t>11/11/23</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1F0FA1EE-2BB7-CC49-8869-603FE7486378}" type="slidenum">
              <a:rPr lang="en-US" smtClean="0"/>
              <a:t>‹#›</a:t>
            </a:fld>
            <a:endParaRPr lang="en-US"/>
          </a:p>
        </p:txBody>
      </p:sp>
    </p:spTree>
    <p:extLst>
      <p:ext uri="{BB962C8B-B14F-4D97-AF65-F5344CB8AC3E}">
        <p14:creationId xmlns:p14="http://schemas.microsoft.com/office/powerpoint/2010/main" val="1863713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C17E309-8994-D14F-AE9E-B27A3670E7A7}" type="datetimeFigureOut">
              <a:rPr lang="en-US" smtClean="0"/>
              <a:t>11/11/23</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1F0FA1EE-2BB7-CC49-8869-603FE7486378}" type="slidenum">
              <a:rPr lang="en-US" smtClean="0"/>
              <a:t>‹#›</a:t>
            </a:fld>
            <a:endParaRPr lang="en-US"/>
          </a:p>
        </p:txBody>
      </p:sp>
    </p:spTree>
    <p:extLst>
      <p:ext uri="{BB962C8B-B14F-4D97-AF65-F5344CB8AC3E}">
        <p14:creationId xmlns:p14="http://schemas.microsoft.com/office/powerpoint/2010/main" val="3128165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C17E309-8994-D14F-AE9E-B27A3670E7A7}" type="datetimeFigureOut">
              <a:rPr lang="en-US" smtClean="0"/>
              <a:t>11/11/23</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1F0FA1EE-2BB7-CC49-8869-603FE7486378}" type="slidenum">
              <a:rPr lang="en-US" smtClean="0"/>
              <a:t>‹#›</a:t>
            </a:fld>
            <a:endParaRPr lang="en-US"/>
          </a:p>
        </p:txBody>
      </p:sp>
    </p:spTree>
    <p:extLst>
      <p:ext uri="{BB962C8B-B14F-4D97-AF65-F5344CB8AC3E}">
        <p14:creationId xmlns:p14="http://schemas.microsoft.com/office/powerpoint/2010/main" val="304807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17E309-8994-D14F-AE9E-B27A3670E7A7}" type="datetimeFigureOut">
              <a:rPr lang="en-US" smtClean="0"/>
              <a:t>11/11/23</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1F0FA1EE-2BB7-CC49-8869-603FE7486378}" type="slidenum">
              <a:rPr lang="en-US" smtClean="0"/>
              <a:t>‹#›</a:t>
            </a:fld>
            <a:endParaRPr lang="en-US"/>
          </a:p>
        </p:txBody>
      </p:sp>
    </p:spTree>
    <p:extLst>
      <p:ext uri="{BB962C8B-B14F-4D97-AF65-F5344CB8AC3E}">
        <p14:creationId xmlns:p14="http://schemas.microsoft.com/office/powerpoint/2010/main" val="876559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C17E309-8994-D14F-AE9E-B27A3670E7A7}" type="datetimeFigureOut">
              <a:rPr lang="en-US" smtClean="0"/>
              <a:t>11/11/23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1F0FA1EE-2BB7-CC49-8869-603FE7486378}" type="slidenum">
              <a:rPr lang="en-US" smtClean="0"/>
              <a:t>‹#›</a:t>
            </a:fld>
            <a:endParaRPr lang="en-US"/>
          </a:p>
        </p:txBody>
      </p:sp>
    </p:spTree>
    <p:extLst>
      <p:ext uri="{BB962C8B-B14F-4D97-AF65-F5344CB8AC3E}">
        <p14:creationId xmlns:p14="http://schemas.microsoft.com/office/powerpoint/2010/main" val="3104870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C17E309-8994-D14F-AE9E-B27A3670E7A7}" type="datetimeFigureOut">
              <a:rPr lang="en-US" smtClean="0"/>
              <a:t>11/11/23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F0FA1EE-2BB7-CC49-8869-603FE7486378}" type="slidenum">
              <a:rPr lang="en-US" smtClean="0"/>
              <a:t>‹#›</a:t>
            </a:fld>
            <a:endParaRPr lang="en-US"/>
          </a:p>
        </p:txBody>
      </p:sp>
    </p:spTree>
    <p:extLst>
      <p:ext uri="{BB962C8B-B14F-4D97-AF65-F5344CB8AC3E}">
        <p14:creationId xmlns:p14="http://schemas.microsoft.com/office/powerpoint/2010/main" val="1198768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DC17E309-8994-D14F-AE9E-B27A3670E7A7}" type="datetimeFigureOut">
              <a:rPr lang="en-US" smtClean="0"/>
              <a:t>11/11/23</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1F0FA1EE-2BB7-CC49-8869-603FE7486378}" type="slidenum">
              <a:rPr lang="en-US" smtClean="0"/>
              <a:t>‹#›</a:t>
            </a:fld>
            <a:endParaRPr lang="en-US"/>
          </a:p>
        </p:txBody>
      </p:sp>
    </p:spTree>
    <p:extLst>
      <p:ext uri="{BB962C8B-B14F-4D97-AF65-F5344CB8AC3E}">
        <p14:creationId xmlns:p14="http://schemas.microsoft.com/office/powerpoint/2010/main" val="2470751232"/>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databank.worldbank.org/source/world-development-indicator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F9CEF5-A50D-4B8B-9852-D76F703786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393699-D80F-4527-4F12-B025FD3A08CA}"/>
              </a:ext>
            </a:extLst>
          </p:cNvPr>
          <p:cNvSpPr>
            <a:spLocks noGrp="1"/>
          </p:cNvSpPr>
          <p:nvPr>
            <p:ph type="ctrTitle"/>
          </p:nvPr>
        </p:nvSpPr>
        <p:spPr>
          <a:xfrm>
            <a:off x="2589213" y="2514600"/>
            <a:ext cx="8915399" cy="2262781"/>
          </a:xfrm>
        </p:spPr>
        <p:txBody>
          <a:bodyPr>
            <a:normAutofit/>
          </a:bodyPr>
          <a:lstStyle/>
          <a:p>
            <a:pPr>
              <a:lnSpc>
                <a:spcPct val="90000"/>
              </a:lnSpc>
            </a:pPr>
            <a:r>
              <a:rPr lang="en-US" sz="4200" dirty="0">
                <a:solidFill>
                  <a:schemeClr val="tx1"/>
                </a:solidFill>
                <a:latin typeface="Roboto" panose="02000000000000000000" pitchFamily="2" charset="0"/>
                <a:ea typeface="Roboto" panose="02000000000000000000" pitchFamily="2" charset="0"/>
                <a:cs typeface="Roboto" panose="02000000000000000000" pitchFamily="2" charset="0"/>
              </a:rPr>
              <a:t>National Decarbonization Policy in Costa Rica: Capacity Building for Global Climate Change </a:t>
            </a:r>
          </a:p>
        </p:txBody>
      </p:sp>
      <p:sp>
        <p:nvSpPr>
          <p:cNvPr id="3" name="Subtitle 2">
            <a:extLst>
              <a:ext uri="{FF2B5EF4-FFF2-40B4-BE49-F238E27FC236}">
                <a16:creationId xmlns:a16="http://schemas.microsoft.com/office/drawing/2014/main" id="{3E3B735D-7DAE-D6EE-7809-4651A07EDBF8}"/>
              </a:ext>
            </a:extLst>
          </p:cNvPr>
          <p:cNvSpPr>
            <a:spLocks noGrp="1"/>
          </p:cNvSpPr>
          <p:nvPr>
            <p:ph type="subTitle" idx="1"/>
          </p:nvPr>
        </p:nvSpPr>
        <p:spPr>
          <a:xfrm>
            <a:off x="2589213" y="4777379"/>
            <a:ext cx="8915399" cy="1126283"/>
          </a:xfrm>
        </p:spPr>
        <p:txBody>
          <a:bodyPr>
            <a:normAutofit/>
          </a:bodyPr>
          <a:lstStyle/>
          <a:p>
            <a:r>
              <a:rPr lang="en-US" dirty="0">
                <a:latin typeface="Roboto" panose="02000000000000000000" pitchFamily="2" charset="0"/>
                <a:ea typeface="Roboto" panose="02000000000000000000" pitchFamily="2" charset="0"/>
                <a:cs typeface="Roboto" panose="02000000000000000000" pitchFamily="2" charset="0"/>
              </a:rPr>
              <a:t>By Cassia </a:t>
            </a: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Rodrigues (UID: 119129180)</a:t>
            </a:r>
          </a:p>
        </p:txBody>
      </p:sp>
      <p:sp>
        <p:nvSpPr>
          <p:cNvPr id="11" name="Rectangle 10">
            <a:extLst>
              <a:ext uri="{FF2B5EF4-FFF2-40B4-BE49-F238E27FC236}">
                <a16:creationId xmlns:a16="http://schemas.microsoft.com/office/drawing/2014/main" id="{30684D86-C9D1-40C3-A9B6-EC935C7312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Freeform 33">
            <a:extLst>
              <a:ext uri="{FF2B5EF4-FFF2-40B4-BE49-F238E27FC236}">
                <a16:creationId xmlns:a16="http://schemas.microsoft.com/office/drawing/2014/main" id="{1EDF7896-F56A-49DA-90F3-F5CE8B98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Tree>
    <p:extLst>
      <p:ext uri="{BB962C8B-B14F-4D97-AF65-F5344CB8AC3E}">
        <p14:creationId xmlns:p14="http://schemas.microsoft.com/office/powerpoint/2010/main" val="351282750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89" name="Group 88">
            <a:extLst>
              <a:ext uri="{FF2B5EF4-FFF2-40B4-BE49-F238E27FC236}">
                <a16:creationId xmlns:a16="http://schemas.microsoft.com/office/drawing/2014/main" id="{EB9B5B69-A297-4D2F-8B89-529DA8A273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0" name="Freeform 11">
              <a:extLst>
                <a:ext uri="{FF2B5EF4-FFF2-40B4-BE49-F238E27FC236}">
                  <a16:creationId xmlns:a16="http://schemas.microsoft.com/office/drawing/2014/main" id="{3E39D215-BF38-4094-82D7-61DED1145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91" name="Freeform 12">
              <a:extLst>
                <a:ext uri="{FF2B5EF4-FFF2-40B4-BE49-F238E27FC236}">
                  <a16:creationId xmlns:a16="http://schemas.microsoft.com/office/drawing/2014/main" id="{7412700A-91C4-4126-8F17-3B9449DBB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92" name="Freeform 13">
              <a:extLst>
                <a:ext uri="{FF2B5EF4-FFF2-40B4-BE49-F238E27FC236}">
                  <a16:creationId xmlns:a16="http://schemas.microsoft.com/office/drawing/2014/main" id="{DF985802-25A8-4B99-89F0-2A42EC325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93" name="Freeform 14">
              <a:extLst>
                <a:ext uri="{FF2B5EF4-FFF2-40B4-BE49-F238E27FC236}">
                  <a16:creationId xmlns:a16="http://schemas.microsoft.com/office/drawing/2014/main" id="{F54C35AF-DB92-4205-A779-2A385B7143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94" name="Freeform 15">
              <a:extLst>
                <a:ext uri="{FF2B5EF4-FFF2-40B4-BE49-F238E27FC236}">
                  <a16:creationId xmlns:a16="http://schemas.microsoft.com/office/drawing/2014/main" id="{9F845211-1F53-4E0A-891E-B78A206F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95" name="Freeform 16">
              <a:extLst>
                <a:ext uri="{FF2B5EF4-FFF2-40B4-BE49-F238E27FC236}">
                  <a16:creationId xmlns:a16="http://schemas.microsoft.com/office/drawing/2014/main" id="{9149C7DD-9998-4805-BFC8-CEF5F5DF31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96" name="Freeform 17">
              <a:extLst>
                <a:ext uri="{FF2B5EF4-FFF2-40B4-BE49-F238E27FC236}">
                  <a16:creationId xmlns:a16="http://schemas.microsoft.com/office/drawing/2014/main" id="{47C8036D-3ECA-43DA-BAF5-3C65CF41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97" name="Freeform 18">
              <a:extLst>
                <a:ext uri="{FF2B5EF4-FFF2-40B4-BE49-F238E27FC236}">
                  <a16:creationId xmlns:a16="http://schemas.microsoft.com/office/drawing/2014/main" id="{29C15912-CDE8-4DF3-9324-273FB4C86D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98" name="Freeform 19">
              <a:extLst>
                <a:ext uri="{FF2B5EF4-FFF2-40B4-BE49-F238E27FC236}">
                  <a16:creationId xmlns:a16="http://schemas.microsoft.com/office/drawing/2014/main" id="{37C68D51-B7DA-4572-AB7E-708540B3C6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99" name="Freeform 20">
              <a:extLst>
                <a:ext uri="{FF2B5EF4-FFF2-40B4-BE49-F238E27FC236}">
                  <a16:creationId xmlns:a16="http://schemas.microsoft.com/office/drawing/2014/main" id="{1AF802CB-4E9E-4895-9363-C11991490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100" name="Freeform 21">
              <a:extLst>
                <a:ext uri="{FF2B5EF4-FFF2-40B4-BE49-F238E27FC236}">
                  <a16:creationId xmlns:a16="http://schemas.microsoft.com/office/drawing/2014/main" id="{615760E5-5F27-4735-B01C-78E05F3FB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101" name="Freeform 22">
              <a:extLst>
                <a:ext uri="{FF2B5EF4-FFF2-40B4-BE49-F238E27FC236}">
                  <a16:creationId xmlns:a16="http://schemas.microsoft.com/office/drawing/2014/main" id="{DB9C6516-B2DB-432F-BD3A-A1792BD46F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102" name="Group 101">
            <a:extLst>
              <a:ext uri="{FF2B5EF4-FFF2-40B4-BE49-F238E27FC236}">
                <a16:creationId xmlns:a16="http://schemas.microsoft.com/office/drawing/2014/main" id="{BC9C8D0D-644B-4B97-B83C-CC8E64361D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103" name="Freeform 27">
              <a:extLst>
                <a:ext uri="{FF2B5EF4-FFF2-40B4-BE49-F238E27FC236}">
                  <a16:creationId xmlns:a16="http://schemas.microsoft.com/office/drawing/2014/main" id="{F8BE1EA6-80CF-446B-A4FE-3F935A51C0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104" name="Freeform 28">
              <a:extLst>
                <a:ext uri="{FF2B5EF4-FFF2-40B4-BE49-F238E27FC236}">
                  <a16:creationId xmlns:a16="http://schemas.microsoft.com/office/drawing/2014/main" id="{10E39808-F4F7-43DE-AB53-82B7B55EA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105" name="Freeform 29">
              <a:extLst>
                <a:ext uri="{FF2B5EF4-FFF2-40B4-BE49-F238E27FC236}">
                  <a16:creationId xmlns:a16="http://schemas.microsoft.com/office/drawing/2014/main" id="{6ED5109A-600A-4C23-9BB3-C4C19C2D9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106" name="Freeform 30">
              <a:extLst>
                <a:ext uri="{FF2B5EF4-FFF2-40B4-BE49-F238E27FC236}">
                  <a16:creationId xmlns:a16="http://schemas.microsoft.com/office/drawing/2014/main" id="{D76FF73F-8CA3-42B0-A680-353805CD2A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107" name="Freeform 31">
              <a:extLst>
                <a:ext uri="{FF2B5EF4-FFF2-40B4-BE49-F238E27FC236}">
                  <a16:creationId xmlns:a16="http://schemas.microsoft.com/office/drawing/2014/main" id="{B26A6949-3BEB-422A-854C-D4E26E4CF1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108" name="Freeform 32">
              <a:extLst>
                <a:ext uri="{FF2B5EF4-FFF2-40B4-BE49-F238E27FC236}">
                  <a16:creationId xmlns:a16="http://schemas.microsoft.com/office/drawing/2014/main" id="{FE07AD25-30AF-40CD-B901-DF1EDBD68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109" name="Freeform 33">
              <a:extLst>
                <a:ext uri="{FF2B5EF4-FFF2-40B4-BE49-F238E27FC236}">
                  <a16:creationId xmlns:a16="http://schemas.microsoft.com/office/drawing/2014/main" id="{5AA460AF-7760-4F15-881A-6F0BFDBCD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110" name="Freeform 34">
              <a:extLst>
                <a:ext uri="{FF2B5EF4-FFF2-40B4-BE49-F238E27FC236}">
                  <a16:creationId xmlns:a16="http://schemas.microsoft.com/office/drawing/2014/main" id="{EE53C70E-5D92-4C42-A34F-9F7D16006B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111" name="Freeform 35">
              <a:extLst>
                <a:ext uri="{FF2B5EF4-FFF2-40B4-BE49-F238E27FC236}">
                  <a16:creationId xmlns:a16="http://schemas.microsoft.com/office/drawing/2014/main" id="{C27614EE-0086-4D34-99BD-52F03708D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112" name="Freeform 36">
              <a:extLst>
                <a:ext uri="{FF2B5EF4-FFF2-40B4-BE49-F238E27FC236}">
                  <a16:creationId xmlns:a16="http://schemas.microsoft.com/office/drawing/2014/main" id="{326919B9-3ED4-4744-A713-326B3BAF62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113" name="Freeform 37">
              <a:extLst>
                <a:ext uri="{FF2B5EF4-FFF2-40B4-BE49-F238E27FC236}">
                  <a16:creationId xmlns:a16="http://schemas.microsoft.com/office/drawing/2014/main" id="{898BDBF5-8AA3-49CD-999A-ABA1F7AE3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114" name="Freeform 38">
              <a:extLst>
                <a:ext uri="{FF2B5EF4-FFF2-40B4-BE49-F238E27FC236}">
                  <a16:creationId xmlns:a16="http://schemas.microsoft.com/office/drawing/2014/main" id="{AF8ED3E0-CBE7-48C4-8F9E-FF98079CDB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115" name="Rectangle 114">
            <a:extLst>
              <a:ext uri="{FF2B5EF4-FFF2-40B4-BE49-F238E27FC236}">
                <a16:creationId xmlns:a16="http://schemas.microsoft.com/office/drawing/2014/main" id="{A84F153B-2093-4171-BD2D-1631695C9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6" name="Freeform 6">
            <a:extLst>
              <a:ext uri="{FF2B5EF4-FFF2-40B4-BE49-F238E27FC236}">
                <a16:creationId xmlns:a16="http://schemas.microsoft.com/office/drawing/2014/main" id="{DB5BC99D-7BEA-4F13-B82B-A956E2D09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useBgFill="1">
        <p:nvSpPr>
          <p:cNvPr id="117" name="Rectangle 116">
            <a:extLst>
              <a:ext uri="{FF2B5EF4-FFF2-40B4-BE49-F238E27FC236}">
                <a16:creationId xmlns:a16="http://schemas.microsoft.com/office/drawing/2014/main" id="{F6167D22-B2B2-4469-BE4E-6B0DC972E4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7DB431A9-E2BD-3505-1685-4825E6F8DEA2}"/>
              </a:ext>
            </a:extLst>
          </p:cNvPr>
          <p:cNvSpPr>
            <a:spLocks noGrp="1"/>
          </p:cNvSpPr>
          <p:nvPr>
            <p:ph type="title"/>
          </p:nvPr>
        </p:nvSpPr>
        <p:spPr>
          <a:xfrm>
            <a:off x="2903242" y="20389"/>
            <a:ext cx="8915399" cy="823448"/>
          </a:xfrm>
        </p:spPr>
        <p:txBody>
          <a:bodyPr vert="horz" lIns="91440" tIns="45720" rIns="91440" bIns="45720" rtlCol="0" anchor="b">
            <a:normAutofit/>
          </a:bodyPr>
          <a:lstStyle/>
          <a:p>
            <a:r>
              <a:rPr lang="en-US" sz="4400" dirty="0">
                <a:latin typeface="Roboto" panose="02000000000000000000" pitchFamily="2" charset="0"/>
                <a:ea typeface="Roboto" panose="02000000000000000000" pitchFamily="2" charset="0"/>
                <a:cs typeface="Roboto" panose="02000000000000000000" pitchFamily="2" charset="0"/>
              </a:rPr>
              <a:t>Descriptive Statistics</a:t>
            </a:r>
          </a:p>
        </p:txBody>
      </p:sp>
      <p:sp>
        <p:nvSpPr>
          <p:cNvPr id="118" name="Rectangle 117">
            <a:extLst>
              <a:ext uri="{FF2B5EF4-FFF2-40B4-BE49-F238E27FC236}">
                <a16:creationId xmlns:a16="http://schemas.microsoft.com/office/drawing/2014/main" id="{E27E2F65-D0DD-4710-977A-873706F901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9" name="Freeform 33">
            <a:extLst>
              <a:ext uri="{FF2B5EF4-FFF2-40B4-BE49-F238E27FC236}">
                <a16:creationId xmlns:a16="http://schemas.microsoft.com/office/drawing/2014/main" id="{783A863A-BB4D-4ECD-8D75-B5B6F03D7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814898"/>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p:nvSpPr>
          <p:cNvPr id="9" name="TextBox 8">
            <a:extLst>
              <a:ext uri="{FF2B5EF4-FFF2-40B4-BE49-F238E27FC236}">
                <a16:creationId xmlns:a16="http://schemas.microsoft.com/office/drawing/2014/main" id="{4A1F374D-529D-D73D-4414-18FB99E0FCD1}"/>
              </a:ext>
            </a:extLst>
          </p:cNvPr>
          <p:cNvSpPr txBox="1"/>
          <p:nvPr/>
        </p:nvSpPr>
        <p:spPr>
          <a:xfrm>
            <a:off x="1744652" y="4814898"/>
            <a:ext cx="4176463" cy="923330"/>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We see an increase in GDP over the years, a dip in 2019-2020 possibly due to the impact of COVID19</a:t>
            </a:r>
          </a:p>
        </p:txBody>
      </p:sp>
      <p:sp>
        <p:nvSpPr>
          <p:cNvPr id="10" name="TextBox 9">
            <a:extLst>
              <a:ext uri="{FF2B5EF4-FFF2-40B4-BE49-F238E27FC236}">
                <a16:creationId xmlns:a16="http://schemas.microsoft.com/office/drawing/2014/main" id="{D6F77FB4-EB63-DFF0-F2CC-22382A648812}"/>
              </a:ext>
            </a:extLst>
          </p:cNvPr>
          <p:cNvSpPr txBox="1"/>
          <p:nvPr/>
        </p:nvSpPr>
        <p:spPr>
          <a:xfrm>
            <a:off x="6630660" y="4881026"/>
            <a:ext cx="5187981" cy="923330"/>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Population growth will see a steady increase until 2050, plateau around 2020-2040 according to estimates</a:t>
            </a:r>
          </a:p>
        </p:txBody>
      </p:sp>
      <p:pic>
        <p:nvPicPr>
          <p:cNvPr id="13" name="Picture 12" descr="A graph with a line&#10;&#10;Description automatically generated">
            <a:extLst>
              <a:ext uri="{FF2B5EF4-FFF2-40B4-BE49-F238E27FC236}">
                <a16:creationId xmlns:a16="http://schemas.microsoft.com/office/drawing/2014/main" id="{64BC4A3D-8635-513F-8172-D87C5DC0D8B9}"/>
              </a:ext>
            </a:extLst>
          </p:cNvPr>
          <p:cNvPicPr>
            <a:picLocks noChangeAspect="1"/>
          </p:cNvPicPr>
          <p:nvPr/>
        </p:nvPicPr>
        <p:blipFill>
          <a:blip r:embed="rId2"/>
          <a:stretch>
            <a:fillRect/>
          </a:stretch>
        </p:blipFill>
        <p:spPr>
          <a:xfrm>
            <a:off x="6630660" y="985753"/>
            <a:ext cx="5261416" cy="3610303"/>
          </a:xfrm>
          <a:prstGeom prst="rect">
            <a:avLst/>
          </a:prstGeom>
        </p:spPr>
      </p:pic>
      <p:pic>
        <p:nvPicPr>
          <p:cNvPr id="17" name="Picture 16" descr="A graph with a line going up&#10;&#10;Description automatically generated">
            <a:extLst>
              <a:ext uri="{FF2B5EF4-FFF2-40B4-BE49-F238E27FC236}">
                <a16:creationId xmlns:a16="http://schemas.microsoft.com/office/drawing/2014/main" id="{17969A02-EE7E-9F5A-3B5F-58065ECC3774}"/>
              </a:ext>
            </a:extLst>
          </p:cNvPr>
          <p:cNvPicPr>
            <a:picLocks noChangeAspect="1"/>
          </p:cNvPicPr>
          <p:nvPr/>
        </p:nvPicPr>
        <p:blipFill>
          <a:blip r:embed="rId3"/>
          <a:stretch>
            <a:fillRect/>
          </a:stretch>
        </p:blipFill>
        <p:spPr>
          <a:xfrm>
            <a:off x="1391127" y="1008898"/>
            <a:ext cx="4953811" cy="3610304"/>
          </a:xfrm>
          <a:prstGeom prst="rect">
            <a:avLst/>
          </a:prstGeom>
        </p:spPr>
      </p:pic>
    </p:spTree>
    <p:extLst>
      <p:ext uri="{BB962C8B-B14F-4D97-AF65-F5344CB8AC3E}">
        <p14:creationId xmlns:p14="http://schemas.microsoft.com/office/powerpoint/2010/main" val="2216331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79F7DD7-BE0A-EBE0-4015-A8C81616E1C2}"/>
              </a:ext>
            </a:extLst>
          </p:cNvPr>
          <p:cNvSpPr txBox="1"/>
          <p:nvPr/>
        </p:nvSpPr>
        <p:spPr>
          <a:xfrm>
            <a:off x="1274164" y="5366479"/>
            <a:ext cx="4821836" cy="1200329"/>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Poverty Headcount Ratio has been on the decline except for some anomaly years, however an uptick in 2020 possibly due to the impact of COVID19</a:t>
            </a:r>
          </a:p>
        </p:txBody>
      </p:sp>
      <p:sp>
        <p:nvSpPr>
          <p:cNvPr id="9" name="TextBox 8">
            <a:extLst>
              <a:ext uri="{FF2B5EF4-FFF2-40B4-BE49-F238E27FC236}">
                <a16:creationId xmlns:a16="http://schemas.microsoft.com/office/drawing/2014/main" id="{DB054E4F-A053-6F29-5649-40CF637D5B57}"/>
              </a:ext>
            </a:extLst>
          </p:cNvPr>
          <p:cNvSpPr txBox="1"/>
          <p:nvPr/>
        </p:nvSpPr>
        <p:spPr>
          <a:xfrm>
            <a:off x="6550702" y="5336498"/>
            <a:ext cx="5113946" cy="923330"/>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Unemployment has increased between the years 2000-2020, however, we can see a sharp decline post-2020. Could this be due to the new policy?</a:t>
            </a:r>
          </a:p>
        </p:txBody>
      </p:sp>
      <p:pic>
        <p:nvPicPr>
          <p:cNvPr id="13" name="Content Placeholder 12" descr="A graph showing the growth of the company's headcount&#10;&#10;Description automatically generated">
            <a:extLst>
              <a:ext uri="{FF2B5EF4-FFF2-40B4-BE49-F238E27FC236}">
                <a16:creationId xmlns:a16="http://schemas.microsoft.com/office/drawing/2014/main" id="{D615EC40-DD9D-0B13-F51E-64AB10E4F63E}"/>
              </a:ext>
            </a:extLst>
          </p:cNvPr>
          <p:cNvPicPr>
            <a:picLocks noGrp="1" noChangeAspect="1"/>
          </p:cNvPicPr>
          <p:nvPr>
            <p:ph idx="1"/>
          </p:nvPr>
        </p:nvPicPr>
        <p:blipFill>
          <a:blip r:embed="rId2"/>
          <a:stretch>
            <a:fillRect/>
          </a:stretch>
        </p:blipFill>
        <p:spPr>
          <a:xfrm>
            <a:off x="905552" y="1204594"/>
            <a:ext cx="5190448" cy="3778250"/>
          </a:xfrm>
        </p:spPr>
      </p:pic>
      <p:pic>
        <p:nvPicPr>
          <p:cNvPr id="15" name="Picture 14" descr="A graph showing the growth of unemployment&#10;&#10;Description automatically generated">
            <a:extLst>
              <a:ext uri="{FF2B5EF4-FFF2-40B4-BE49-F238E27FC236}">
                <a16:creationId xmlns:a16="http://schemas.microsoft.com/office/drawing/2014/main" id="{61C32DDB-4456-F4CE-CF11-E70E64CC0DF5}"/>
              </a:ext>
            </a:extLst>
          </p:cNvPr>
          <p:cNvPicPr>
            <a:picLocks noChangeAspect="1"/>
          </p:cNvPicPr>
          <p:nvPr/>
        </p:nvPicPr>
        <p:blipFill>
          <a:blip r:embed="rId3"/>
          <a:stretch>
            <a:fillRect/>
          </a:stretch>
        </p:blipFill>
        <p:spPr>
          <a:xfrm>
            <a:off x="6550702" y="1100546"/>
            <a:ext cx="5349372" cy="3882298"/>
          </a:xfrm>
          <a:prstGeom prst="rect">
            <a:avLst/>
          </a:prstGeom>
        </p:spPr>
      </p:pic>
    </p:spTree>
    <p:extLst>
      <p:ext uri="{BB962C8B-B14F-4D97-AF65-F5344CB8AC3E}">
        <p14:creationId xmlns:p14="http://schemas.microsoft.com/office/powerpoint/2010/main" val="2698320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f carbon dioxide emissions&#10;&#10;Description automatically generated">
            <a:extLst>
              <a:ext uri="{FF2B5EF4-FFF2-40B4-BE49-F238E27FC236}">
                <a16:creationId xmlns:a16="http://schemas.microsoft.com/office/drawing/2014/main" id="{92BEAED6-719E-4814-9A1F-EDDAFD8F92E1}"/>
              </a:ext>
            </a:extLst>
          </p:cNvPr>
          <p:cNvPicPr>
            <a:picLocks noGrp="1" noChangeAspect="1"/>
          </p:cNvPicPr>
          <p:nvPr>
            <p:ph idx="1"/>
          </p:nvPr>
        </p:nvPicPr>
        <p:blipFill>
          <a:blip r:embed="rId2"/>
          <a:stretch>
            <a:fillRect/>
          </a:stretch>
        </p:blipFill>
        <p:spPr>
          <a:xfrm>
            <a:off x="660447" y="1255680"/>
            <a:ext cx="5605441" cy="4051723"/>
          </a:xfrm>
        </p:spPr>
      </p:pic>
      <p:sp>
        <p:nvSpPr>
          <p:cNvPr id="8" name="TextBox 7">
            <a:extLst>
              <a:ext uri="{FF2B5EF4-FFF2-40B4-BE49-F238E27FC236}">
                <a16:creationId xmlns:a16="http://schemas.microsoft.com/office/drawing/2014/main" id="{D75E5EA5-726A-C528-FB28-32834951733C}"/>
              </a:ext>
            </a:extLst>
          </p:cNvPr>
          <p:cNvSpPr txBox="1"/>
          <p:nvPr/>
        </p:nvSpPr>
        <p:spPr>
          <a:xfrm>
            <a:off x="1247094" y="5474439"/>
            <a:ext cx="5436433" cy="646331"/>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Amongst the industry CO2 emitters, Energy is the highest and building the lowest on average</a:t>
            </a:r>
          </a:p>
        </p:txBody>
      </p:sp>
      <p:sp>
        <p:nvSpPr>
          <p:cNvPr id="10" name="TextBox 9">
            <a:extLst>
              <a:ext uri="{FF2B5EF4-FFF2-40B4-BE49-F238E27FC236}">
                <a16:creationId xmlns:a16="http://schemas.microsoft.com/office/drawing/2014/main" id="{9090764A-241D-35E1-21C2-A69E6762DE0E}"/>
              </a:ext>
            </a:extLst>
          </p:cNvPr>
          <p:cNvSpPr txBox="1"/>
          <p:nvPr/>
        </p:nvSpPr>
        <p:spPr>
          <a:xfrm>
            <a:off x="7060367" y="5474439"/>
            <a:ext cx="4332158" cy="646331"/>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CO2 emissions have plateaued to the lowest point since 2019</a:t>
            </a:r>
          </a:p>
        </p:txBody>
      </p:sp>
      <p:pic>
        <p:nvPicPr>
          <p:cNvPr id="12" name="Picture 11" descr="Graph of a graph showing the cost of carbon dioxide&#10;&#10;Description automatically generated">
            <a:extLst>
              <a:ext uri="{FF2B5EF4-FFF2-40B4-BE49-F238E27FC236}">
                <a16:creationId xmlns:a16="http://schemas.microsoft.com/office/drawing/2014/main" id="{D4ADA3CA-D434-A479-DCBF-76AA67057A70}"/>
              </a:ext>
            </a:extLst>
          </p:cNvPr>
          <p:cNvPicPr>
            <a:picLocks noChangeAspect="1"/>
          </p:cNvPicPr>
          <p:nvPr/>
        </p:nvPicPr>
        <p:blipFill>
          <a:blip r:embed="rId3"/>
          <a:stretch>
            <a:fillRect/>
          </a:stretch>
        </p:blipFill>
        <p:spPr>
          <a:xfrm>
            <a:off x="6586559" y="1337345"/>
            <a:ext cx="5605441" cy="4053576"/>
          </a:xfrm>
          <a:prstGeom prst="rect">
            <a:avLst/>
          </a:prstGeom>
        </p:spPr>
      </p:pic>
    </p:spTree>
    <p:extLst>
      <p:ext uri="{BB962C8B-B14F-4D97-AF65-F5344CB8AC3E}">
        <p14:creationId xmlns:p14="http://schemas.microsoft.com/office/powerpoint/2010/main" val="342521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EB5C4-2AC8-A177-8D76-3A5C0C87DE74}"/>
              </a:ext>
            </a:extLst>
          </p:cNvPr>
          <p:cNvSpPr>
            <a:spLocks noGrp="1"/>
          </p:cNvSpPr>
          <p:nvPr>
            <p:ph type="title"/>
          </p:nvPr>
        </p:nvSpPr>
        <p:spPr>
          <a:xfrm>
            <a:off x="2592924" y="241916"/>
            <a:ext cx="8911687" cy="1280890"/>
          </a:xfrm>
        </p:spPr>
        <p:txBody>
          <a:bodyPr/>
          <a:lstStyle/>
          <a:p>
            <a:r>
              <a:rPr lang="en-US" dirty="0">
                <a:latin typeface="Roboto" panose="02000000000000000000" pitchFamily="2" charset="0"/>
                <a:ea typeface="Roboto" panose="02000000000000000000" pitchFamily="2" charset="0"/>
                <a:cs typeface="Roboto" panose="02000000000000000000" pitchFamily="2" charset="0"/>
              </a:rPr>
              <a:t>Methodology/Data Analysis</a:t>
            </a:r>
          </a:p>
        </p:txBody>
      </p:sp>
      <p:sp>
        <p:nvSpPr>
          <p:cNvPr id="3" name="Content Placeholder 2">
            <a:extLst>
              <a:ext uri="{FF2B5EF4-FFF2-40B4-BE49-F238E27FC236}">
                <a16:creationId xmlns:a16="http://schemas.microsoft.com/office/drawing/2014/main" id="{434A0C9C-6787-7C5E-3F39-EABB81BF5DF1}"/>
              </a:ext>
            </a:extLst>
          </p:cNvPr>
          <p:cNvSpPr>
            <a:spLocks noGrp="1"/>
          </p:cNvSpPr>
          <p:nvPr>
            <p:ph idx="1"/>
          </p:nvPr>
        </p:nvSpPr>
        <p:spPr>
          <a:xfrm>
            <a:off x="2203554" y="1174159"/>
            <a:ext cx="9301057" cy="1044386"/>
          </a:xfrm>
        </p:spPr>
        <p:txBody>
          <a:bodyPr/>
          <a:lstStyle/>
          <a:p>
            <a:r>
              <a:rPr lang="en-US" sz="2000" dirty="0">
                <a:latin typeface="Roboto" panose="02000000000000000000" pitchFamily="2" charset="0"/>
                <a:ea typeface="Roboto" panose="02000000000000000000" pitchFamily="2" charset="0"/>
                <a:cs typeface="Roboto" panose="02000000000000000000" pitchFamily="2" charset="0"/>
              </a:rPr>
              <a:t>Using the SEM model builder in Stata we aim to show the relationship between Decarbonization, Unemployment, Poverty Headcount Ratio and GDP per capita.</a:t>
            </a:r>
          </a:p>
          <a:p>
            <a:endParaRPr lang="en-US" dirty="0"/>
          </a:p>
        </p:txBody>
      </p:sp>
      <p:pic>
        <p:nvPicPr>
          <p:cNvPr id="7" name="Picture 6">
            <a:extLst>
              <a:ext uri="{FF2B5EF4-FFF2-40B4-BE49-F238E27FC236}">
                <a16:creationId xmlns:a16="http://schemas.microsoft.com/office/drawing/2014/main" id="{4648F390-12B7-7BE9-9500-0FF2A12302A5}"/>
              </a:ext>
            </a:extLst>
          </p:cNvPr>
          <p:cNvPicPr>
            <a:picLocks noChangeAspect="1"/>
          </p:cNvPicPr>
          <p:nvPr/>
        </p:nvPicPr>
        <p:blipFill>
          <a:blip r:embed="rId2"/>
          <a:stretch>
            <a:fillRect/>
          </a:stretch>
        </p:blipFill>
        <p:spPr>
          <a:xfrm>
            <a:off x="2592924" y="2324153"/>
            <a:ext cx="7772400" cy="3856892"/>
          </a:xfrm>
          <a:prstGeom prst="rect">
            <a:avLst/>
          </a:prstGeom>
        </p:spPr>
      </p:pic>
    </p:spTree>
    <p:extLst>
      <p:ext uri="{BB962C8B-B14F-4D97-AF65-F5344CB8AC3E}">
        <p14:creationId xmlns:p14="http://schemas.microsoft.com/office/powerpoint/2010/main" val="1810028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2D60D-1EB4-4F52-E02A-58E05D2CB874}"/>
              </a:ext>
            </a:extLst>
          </p:cNvPr>
          <p:cNvSpPr>
            <a:spLocks noGrp="1"/>
          </p:cNvSpPr>
          <p:nvPr>
            <p:ph type="title"/>
          </p:nvPr>
        </p:nvSpPr>
        <p:spPr>
          <a:xfrm>
            <a:off x="1964672" y="581248"/>
            <a:ext cx="8911687" cy="1280890"/>
          </a:xfrm>
        </p:spPr>
        <p:txBody>
          <a:bodyPr/>
          <a:lstStyle/>
          <a:p>
            <a:r>
              <a:rPr lang="en-US" dirty="0">
                <a:latin typeface="Roboto" panose="02000000000000000000" pitchFamily="2" charset="0"/>
                <a:ea typeface="Roboto" panose="02000000000000000000" pitchFamily="2" charset="0"/>
                <a:cs typeface="Roboto" panose="02000000000000000000" pitchFamily="2" charset="0"/>
              </a:rPr>
              <a:t>Findings</a:t>
            </a:r>
          </a:p>
        </p:txBody>
      </p:sp>
      <p:pic>
        <p:nvPicPr>
          <p:cNvPr id="13" name="Content Placeholder 12">
            <a:extLst>
              <a:ext uri="{FF2B5EF4-FFF2-40B4-BE49-F238E27FC236}">
                <a16:creationId xmlns:a16="http://schemas.microsoft.com/office/drawing/2014/main" id="{4AFBD19D-B2BE-9C09-D462-5C58D38D7ED2}"/>
              </a:ext>
            </a:extLst>
          </p:cNvPr>
          <p:cNvPicPr>
            <a:picLocks noGrp="1" noChangeAspect="1"/>
          </p:cNvPicPr>
          <p:nvPr>
            <p:ph idx="1"/>
          </p:nvPr>
        </p:nvPicPr>
        <p:blipFill>
          <a:blip r:embed="rId3"/>
          <a:stretch>
            <a:fillRect/>
          </a:stretch>
        </p:blipFill>
        <p:spPr>
          <a:xfrm>
            <a:off x="2078972" y="1221693"/>
            <a:ext cx="7784792" cy="5441690"/>
          </a:xfrm>
        </p:spPr>
      </p:pic>
    </p:spTree>
    <p:extLst>
      <p:ext uri="{BB962C8B-B14F-4D97-AF65-F5344CB8AC3E}">
        <p14:creationId xmlns:p14="http://schemas.microsoft.com/office/powerpoint/2010/main" val="2390097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9EE869B-085D-43B3-AED8-9B0655612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C54E744A-A072-47AF-981A-3718617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8229600" cy="6858000"/>
          </a:xfrm>
          <a:prstGeom prst="rect">
            <a:avLst/>
          </a:prstGeom>
          <a:solidFill>
            <a:schemeClr val="tx2">
              <a:lumMod val="10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Picture 4" descr="An abstract financial digital analysis">
            <a:extLst>
              <a:ext uri="{FF2B5EF4-FFF2-40B4-BE49-F238E27FC236}">
                <a16:creationId xmlns:a16="http://schemas.microsoft.com/office/drawing/2014/main" id="{20C3BA16-54DF-2738-53BA-F80C3563DC75}"/>
              </a:ext>
            </a:extLst>
          </p:cNvPr>
          <p:cNvPicPr>
            <a:picLocks noChangeAspect="1"/>
          </p:cNvPicPr>
          <p:nvPr/>
        </p:nvPicPr>
        <p:blipFill rotWithShape="1">
          <a:blip r:embed="rId3"/>
          <a:srcRect l="44980" r="22953"/>
          <a:stretch/>
        </p:blipFill>
        <p:spPr>
          <a:xfrm>
            <a:off x="8229598" y="-2"/>
            <a:ext cx="3962401" cy="6857990"/>
          </a:xfrm>
          <a:prstGeom prst="rect">
            <a:avLst/>
          </a:prstGeom>
        </p:spPr>
      </p:pic>
      <p:sp>
        <p:nvSpPr>
          <p:cNvPr id="13" name="Freeform 5">
            <a:extLst>
              <a:ext uri="{FF2B5EF4-FFF2-40B4-BE49-F238E27FC236}">
                <a16:creationId xmlns:a16="http://schemas.microsoft.com/office/drawing/2014/main" id="{F0254341-1068-4FB7-8AEF-220C6EB41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80242EE7-95AB-E1B9-A58A-9D9AA8F319A3}"/>
              </a:ext>
            </a:extLst>
          </p:cNvPr>
          <p:cNvSpPr>
            <a:spLocks noGrp="1"/>
          </p:cNvSpPr>
          <p:nvPr>
            <p:ph type="title"/>
          </p:nvPr>
        </p:nvSpPr>
        <p:spPr>
          <a:xfrm>
            <a:off x="541867" y="787400"/>
            <a:ext cx="7145866" cy="778933"/>
          </a:xfrm>
        </p:spPr>
        <p:txBody>
          <a:bodyPr anchor="ctr">
            <a:normAutofit/>
          </a:bodyPr>
          <a:lstStyle/>
          <a:p>
            <a:r>
              <a:rPr lang="en-US" sz="3200" dirty="0">
                <a:solidFill>
                  <a:srgbClr val="FEFFFF"/>
                </a:solidFill>
                <a:latin typeface="Roboto" panose="02000000000000000000" pitchFamily="2" charset="0"/>
                <a:ea typeface="Roboto" panose="02000000000000000000" pitchFamily="2" charset="0"/>
                <a:cs typeface="Roboto" panose="02000000000000000000" pitchFamily="2" charset="0"/>
              </a:rPr>
              <a:t>Conclusion</a:t>
            </a:r>
          </a:p>
        </p:txBody>
      </p:sp>
      <p:sp>
        <p:nvSpPr>
          <p:cNvPr id="3" name="Content Placeholder 2">
            <a:extLst>
              <a:ext uri="{FF2B5EF4-FFF2-40B4-BE49-F238E27FC236}">
                <a16:creationId xmlns:a16="http://schemas.microsoft.com/office/drawing/2014/main" id="{3D84CE9F-57B4-690F-DC61-9C0F21385CA8}"/>
              </a:ext>
            </a:extLst>
          </p:cNvPr>
          <p:cNvSpPr>
            <a:spLocks noGrp="1"/>
          </p:cNvSpPr>
          <p:nvPr>
            <p:ph idx="1"/>
          </p:nvPr>
        </p:nvSpPr>
        <p:spPr>
          <a:xfrm>
            <a:off x="239844" y="1822553"/>
            <a:ext cx="7447890" cy="4728150"/>
          </a:xfrm>
        </p:spPr>
        <p:txBody>
          <a:bodyPr>
            <a:normAutofit/>
          </a:bodyPr>
          <a:lstStyle/>
          <a:p>
            <a:r>
              <a:rPr lang="en-US" dirty="0">
                <a:solidFill>
                  <a:srgbClr val="FEFFFF"/>
                </a:solidFill>
                <a:latin typeface="Roboto" panose="02000000000000000000" pitchFamily="2" charset="0"/>
                <a:ea typeface="Roboto" panose="02000000000000000000" pitchFamily="2" charset="0"/>
                <a:cs typeface="Roboto" panose="02000000000000000000" pitchFamily="2" charset="0"/>
              </a:rPr>
              <a:t>If lowering the carbon levels does in fact lead to an increase in the GDP per capita this provides an incentive to other developing countries to pursue a Decarbonization policy like Costa Rica, however, my analysis does not prove this.</a:t>
            </a:r>
          </a:p>
          <a:p>
            <a:r>
              <a:rPr lang="en-US" dirty="0">
                <a:solidFill>
                  <a:srgbClr val="FEFFFF"/>
                </a:solidFill>
                <a:latin typeface="Roboto" panose="02000000000000000000" pitchFamily="2" charset="0"/>
                <a:ea typeface="Roboto" panose="02000000000000000000" pitchFamily="2" charset="0"/>
                <a:cs typeface="Roboto" panose="02000000000000000000" pitchFamily="2" charset="0"/>
              </a:rPr>
              <a:t>There could be other indicators of CO2 causing an uptick in GDP that I have not accounted for in my analysis like renewable energy sources, innovation and technology adoption, etc. which could probably lead to more robust results.</a:t>
            </a:r>
          </a:p>
          <a:p>
            <a:r>
              <a:rPr lang="en-US" sz="1800" dirty="0">
                <a:effectLst/>
                <a:latin typeface="Roboto" panose="02000000000000000000" pitchFamily="2" charset="0"/>
                <a:ea typeface="Roboto" panose="02000000000000000000" pitchFamily="2" charset="0"/>
                <a:cs typeface="Roboto" panose="02000000000000000000" pitchFamily="2" charset="0"/>
              </a:rPr>
              <a:t>Lastly, this work also fits into a </a:t>
            </a:r>
            <a:r>
              <a:rPr lang="en-US" sz="1800" b="1" dirty="0">
                <a:effectLst/>
                <a:latin typeface="Roboto" panose="02000000000000000000" pitchFamily="2" charset="0"/>
                <a:ea typeface="Roboto" panose="02000000000000000000" pitchFamily="2" charset="0"/>
                <a:cs typeface="Roboto" panose="02000000000000000000" pitchFamily="2" charset="0"/>
              </a:rPr>
              <a:t>larger research and policy agenda informing decarbonization throughout Latin America</a:t>
            </a:r>
            <a:r>
              <a:rPr lang="en-US" sz="1800" dirty="0">
                <a:effectLst/>
                <a:latin typeface="Roboto" panose="02000000000000000000" pitchFamily="2" charset="0"/>
                <a:ea typeface="Roboto" panose="02000000000000000000" pitchFamily="2" charset="0"/>
                <a:cs typeface="Roboto" panose="02000000000000000000" pitchFamily="2" charset="0"/>
              </a:rPr>
              <a:t>. </a:t>
            </a:r>
            <a:endParaRPr lang="en-US" dirty="0">
              <a:solidFill>
                <a:srgbClr val="FEFFFF"/>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91829153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A map of the world&#10;&#10;Description automatically generated">
            <a:extLst>
              <a:ext uri="{FF2B5EF4-FFF2-40B4-BE49-F238E27FC236}">
                <a16:creationId xmlns:a16="http://schemas.microsoft.com/office/drawing/2014/main" id="{58014CD2-2B4A-8300-FA34-329FEA5FCF48}"/>
              </a:ext>
            </a:extLst>
          </p:cNvPr>
          <p:cNvPicPr>
            <a:picLocks noChangeAspect="1"/>
          </p:cNvPicPr>
          <p:nvPr/>
        </p:nvPicPr>
        <p:blipFill rotWithShape="1">
          <a:blip r:embed="rId3"/>
          <a:srcRect t="4890" r="2" b="34331"/>
          <a:stretch/>
        </p:blipFill>
        <p:spPr>
          <a:xfrm>
            <a:off x="1" y="10"/>
            <a:ext cx="6099048" cy="3428990"/>
          </a:xfrm>
          <a:prstGeom prst="rect">
            <a:avLst/>
          </a:prstGeom>
        </p:spPr>
      </p:pic>
      <p:pic>
        <p:nvPicPr>
          <p:cNvPr id="9" name="Picture 8" descr="A beach with trees and water&#10;&#10;Description automatically generated">
            <a:extLst>
              <a:ext uri="{FF2B5EF4-FFF2-40B4-BE49-F238E27FC236}">
                <a16:creationId xmlns:a16="http://schemas.microsoft.com/office/drawing/2014/main" id="{43A822DD-71C7-98D4-DEAA-B3B5D2FD4DF4}"/>
              </a:ext>
            </a:extLst>
          </p:cNvPr>
          <p:cNvPicPr>
            <a:picLocks noChangeAspect="1"/>
          </p:cNvPicPr>
          <p:nvPr/>
        </p:nvPicPr>
        <p:blipFill rotWithShape="1">
          <a:blip r:embed="rId4"/>
          <a:srcRect l="1509" r="14003" b="-2"/>
          <a:stretch/>
        </p:blipFill>
        <p:spPr>
          <a:xfrm>
            <a:off x="6092952" y="10"/>
            <a:ext cx="6099048" cy="3428990"/>
          </a:xfrm>
          <a:prstGeom prst="rect">
            <a:avLst/>
          </a:prstGeom>
        </p:spPr>
      </p:pic>
      <p:pic>
        <p:nvPicPr>
          <p:cNvPr id="5" name="Content Placeholder 4" descr="A green landscape with a mountain and clouds&#10;&#10;Description automatically generated">
            <a:extLst>
              <a:ext uri="{FF2B5EF4-FFF2-40B4-BE49-F238E27FC236}">
                <a16:creationId xmlns:a16="http://schemas.microsoft.com/office/drawing/2014/main" id="{047101B5-6631-0022-B20A-FA704307C37A}"/>
              </a:ext>
            </a:extLst>
          </p:cNvPr>
          <p:cNvPicPr>
            <a:picLocks noChangeAspect="1"/>
          </p:cNvPicPr>
          <p:nvPr/>
        </p:nvPicPr>
        <p:blipFill rotWithShape="1">
          <a:blip r:embed="rId5"/>
          <a:srcRect t="5509" r="2" b="2"/>
          <a:stretch/>
        </p:blipFill>
        <p:spPr>
          <a:xfrm>
            <a:off x="0" y="3429000"/>
            <a:ext cx="6205927" cy="3429000"/>
          </a:xfrm>
          <a:prstGeom prst="rect">
            <a:avLst/>
          </a:prstGeom>
        </p:spPr>
      </p:pic>
      <p:pic>
        <p:nvPicPr>
          <p:cNvPr id="11" name="Picture 10" descr="A city with many buildings and a stadium&#10;&#10;Description automatically generated">
            <a:extLst>
              <a:ext uri="{FF2B5EF4-FFF2-40B4-BE49-F238E27FC236}">
                <a16:creationId xmlns:a16="http://schemas.microsoft.com/office/drawing/2014/main" id="{54123E97-AD42-A089-2AB1-9463D1FC02A8}"/>
              </a:ext>
            </a:extLst>
          </p:cNvPr>
          <p:cNvPicPr>
            <a:picLocks noChangeAspect="1"/>
          </p:cNvPicPr>
          <p:nvPr/>
        </p:nvPicPr>
        <p:blipFill rotWithShape="1">
          <a:blip r:embed="rId6"/>
          <a:srcRect t="12495" r="2" b="3"/>
          <a:stretch/>
        </p:blipFill>
        <p:spPr>
          <a:xfrm>
            <a:off x="6092952" y="3429000"/>
            <a:ext cx="6099048" cy="3429000"/>
          </a:xfrm>
          <a:prstGeom prst="rect">
            <a:avLst/>
          </a:prstGeom>
        </p:spPr>
      </p:pic>
    </p:spTree>
    <p:extLst>
      <p:ext uri="{BB962C8B-B14F-4D97-AF65-F5344CB8AC3E}">
        <p14:creationId xmlns:p14="http://schemas.microsoft.com/office/powerpoint/2010/main" val="3812653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7E42047-F7E7-4687-BBE0-D4BDC8E77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8D6F839A-C8D9-4FBC-8EFD-9E56D12F4C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06785" y="228600"/>
            <a:ext cx="2851523" cy="6638625"/>
            <a:chOff x="2487613" y="285750"/>
            <a:chExt cx="2428875" cy="5654676"/>
          </a:xfrm>
        </p:grpSpPr>
        <p:sp>
          <p:nvSpPr>
            <p:cNvPr id="42" name="Freeform 41">
              <a:extLst>
                <a:ext uri="{FF2B5EF4-FFF2-40B4-BE49-F238E27FC236}">
                  <a16:creationId xmlns:a16="http://schemas.microsoft.com/office/drawing/2014/main" id="{D1F0D09B-BA85-41B1-A8DE-73728B72E5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43" name="Freeform 42">
              <a:extLst>
                <a:ext uri="{FF2B5EF4-FFF2-40B4-BE49-F238E27FC236}">
                  <a16:creationId xmlns:a16="http://schemas.microsoft.com/office/drawing/2014/main" id="{FB2D0F0C-3A27-4FC3-A6A3-D2095D9B2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44" name="Freeform 43">
              <a:extLst>
                <a:ext uri="{FF2B5EF4-FFF2-40B4-BE49-F238E27FC236}">
                  <a16:creationId xmlns:a16="http://schemas.microsoft.com/office/drawing/2014/main" id="{FA1C69EF-E6E6-4BDD-B62F-637FC9F3C3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45" name="Freeform 44">
              <a:extLst>
                <a:ext uri="{FF2B5EF4-FFF2-40B4-BE49-F238E27FC236}">
                  <a16:creationId xmlns:a16="http://schemas.microsoft.com/office/drawing/2014/main" id="{75B4F36E-07F6-4E6F-A9D9-A7F6D9585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46" name="Freeform 45">
              <a:extLst>
                <a:ext uri="{FF2B5EF4-FFF2-40B4-BE49-F238E27FC236}">
                  <a16:creationId xmlns:a16="http://schemas.microsoft.com/office/drawing/2014/main" id="{7D9136C7-12F1-4F21-A438-ED7668DDF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47" name="Freeform 46">
              <a:extLst>
                <a:ext uri="{FF2B5EF4-FFF2-40B4-BE49-F238E27FC236}">
                  <a16:creationId xmlns:a16="http://schemas.microsoft.com/office/drawing/2014/main" id="{C718EF12-B769-45D9-9B6E-7AEAA3108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48" name="Freeform 47">
              <a:extLst>
                <a:ext uri="{FF2B5EF4-FFF2-40B4-BE49-F238E27FC236}">
                  <a16:creationId xmlns:a16="http://schemas.microsoft.com/office/drawing/2014/main" id="{534EAD53-3968-459E-B27C-09126A0FE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49" name="Freeform 48">
              <a:extLst>
                <a:ext uri="{FF2B5EF4-FFF2-40B4-BE49-F238E27FC236}">
                  <a16:creationId xmlns:a16="http://schemas.microsoft.com/office/drawing/2014/main" id="{67658BFE-59E2-4A2D-9E8A-18F81C350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50" name="Freeform 49">
              <a:extLst>
                <a:ext uri="{FF2B5EF4-FFF2-40B4-BE49-F238E27FC236}">
                  <a16:creationId xmlns:a16="http://schemas.microsoft.com/office/drawing/2014/main" id="{3FEC8A9E-385D-4407-9671-E30238022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51" name="Freeform 50">
              <a:extLst>
                <a:ext uri="{FF2B5EF4-FFF2-40B4-BE49-F238E27FC236}">
                  <a16:creationId xmlns:a16="http://schemas.microsoft.com/office/drawing/2014/main" id="{EFC82234-632C-4B76-A8FF-2C9C0DCA6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52" name="Freeform 51">
              <a:extLst>
                <a:ext uri="{FF2B5EF4-FFF2-40B4-BE49-F238E27FC236}">
                  <a16:creationId xmlns:a16="http://schemas.microsoft.com/office/drawing/2014/main" id="{662A4DB3-C195-4230-953D-307E4100F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53" name="Freeform 52">
              <a:extLst>
                <a:ext uri="{FF2B5EF4-FFF2-40B4-BE49-F238E27FC236}">
                  <a16:creationId xmlns:a16="http://schemas.microsoft.com/office/drawing/2014/main" id="{94D310CF-9541-4CD7-855B-E2E1EF343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25" name="Group 24">
            <a:extLst>
              <a:ext uri="{FF2B5EF4-FFF2-40B4-BE49-F238E27FC236}">
                <a16:creationId xmlns:a16="http://schemas.microsoft.com/office/drawing/2014/main" id="{70EDA856-A216-4EEC-9AB6-A59FFC703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7733" y="-786"/>
            <a:ext cx="2356675" cy="6854040"/>
            <a:chOff x="6627813" y="194833"/>
            <a:chExt cx="1952625" cy="5678918"/>
          </a:xfrm>
        </p:grpSpPr>
        <p:sp>
          <p:nvSpPr>
            <p:cNvPr id="54" name="Freeform 27">
              <a:extLst>
                <a:ext uri="{FF2B5EF4-FFF2-40B4-BE49-F238E27FC236}">
                  <a16:creationId xmlns:a16="http://schemas.microsoft.com/office/drawing/2014/main" id="{36F815B8-AFA8-45E9-A3D1-977F2D19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55" name="Freeform 28">
              <a:extLst>
                <a:ext uri="{FF2B5EF4-FFF2-40B4-BE49-F238E27FC236}">
                  <a16:creationId xmlns:a16="http://schemas.microsoft.com/office/drawing/2014/main" id="{5D8FF653-8B3F-4B96-904D-1A4482EAEE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56" name="Freeform 29">
              <a:extLst>
                <a:ext uri="{FF2B5EF4-FFF2-40B4-BE49-F238E27FC236}">
                  <a16:creationId xmlns:a16="http://schemas.microsoft.com/office/drawing/2014/main" id="{4DD2E775-AB45-4AF1-B5B7-54948CFB9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57" name="Freeform 30">
              <a:extLst>
                <a:ext uri="{FF2B5EF4-FFF2-40B4-BE49-F238E27FC236}">
                  <a16:creationId xmlns:a16="http://schemas.microsoft.com/office/drawing/2014/main" id="{7BDE7E7B-E3AA-4A24-8F9D-CE77C96CA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58" name="Freeform 31">
              <a:extLst>
                <a:ext uri="{FF2B5EF4-FFF2-40B4-BE49-F238E27FC236}">
                  <a16:creationId xmlns:a16="http://schemas.microsoft.com/office/drawing/2014/main" id="{D129CAA9-35E5-48CE-88AE-9806695CB8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59" name="Freeform 32">
              <a:extLst>
                <a:ext uri="{FF2B5EF4-FFF2-40B4-BE49-F238E27FC236}">
                  <a16:creationId xmlns:a16="http://schemas.microsoft.com/office/drawing/2014/main" id="{A73989FF-4EFF-4181-81A4-72EF2E67D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60" name="Freeform 33">
              <a:extLst>
                <a:ext uri="{FF2B5EF4-FFF2-40B4-BE49-F238E27FC236}">
                  <a16:creationId xmlns:a16="http://schemas.microsoft.com/office/drawing/2014/main" id="{8C2C17BD-8FA0-4F42-B2CD-5E5A9F542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61" name="Freeform 34">
              <a:extLst>
                <a:ext uri="{FF2B5EF4-FFF2-40B4-BE49-F238E27FC236}">
                  <a16:creationId xmlns:a16="http://schemas.microsoft.com/office/drawing/2014/main" id="{EEE99CF3-AD71-46FB-8E7D-67825F781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62" name="Freeform 35">
              <a:extLst>
                <a:ext uri="{FF2B5EF4-FFF2-40B4-BE49-F238E27FC236}">
                  <a16:creationId xmlns:a16="http://schemas.microsoft.com/office/drawing/2014/main" id="{D0F9D5ED-7591-4E88-9FDA-4C1DC47E9D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63" name="Freeform 36">
              <a:extLst>
                <a:ext uri="{FF2B5EF4-FFF2-40B4-BE49-F238E27FC236}">
                  <a16:creationId xmlns:a16="http://schemas.microsoft.com/office/drawing/2014/main" id="{88FA7C13-D80D-4514-B9DB-87AE076AC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64" name="Freeform 37">
              <a:extLst>
                <a:ext uri="{FF2B5EF4-FFF2-40B4-BE49-F238E27FC236}">
                  <a16:creationId xmlns:a16="http://schemas.microsoft.com/office/drawing/2014/main" id="{202C78DF-D842-450B-A87D-E035719E4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65" name="Freeform 38">
              <a:extLst>
                <a:ext uri="{FF2B5EF4-FFF2-40B4-BE49-F238E27FC236}">
                  <a16:creationId xmlns:a16="http://schemas.microsoft.com/office/drawing/2014/main" id="{A4789F83-2423-47F8-8958-48E477BAE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2" name="Title 1">
            <a:extLst>
              <a:ext uri="{FF2B5EF4-FFF2-40B4-BE49-F238E27FC236}">
                <a16:creationId xmlns:a16="http://schemas.microsoft.com/office/drawing/2014/main" id="{AE61D85D-2B81-C665-DD9C-D225B6D6FC41}"/>
              </a:ext>
            </a:extLst>
          </p:cNvPr>
          <p:cNvSpPr>
            <a:spLocks noGrp="1"/>
          </p:cNvSpPr>
          <p:nvPr>
            <p:ph type="title"/>
          </p:nvPr>
        </p:nvSpPr>
        <p:spPr>
          <a:xfrm>
            <a:off x="4659520" y="624110"/>
            <a:ext cx="6845092" cy="1280890"/>
          </a:xfrm>
        </p:spPr>
        <p:txBody>
          <a:bodyPr>
            <a:normAutofit/>
          </a:bodyPr>
          <a:lstStyle/>
          <a:p>
            <a:r>
              <a:rPr lang="en-US"/>
              <a:t>Costa Rica Vision</a:t>
            </a:r>
            <a:endParaRPr lang="en-US" dirty="0"/>
          </a:p>
        </p:txBody>
      </p:sp>
      <p:sp>
        <p:nvSpPr>
          <p:cNvPr id="39" name="Rectangle 38">
            <a:extLst>
              <a:ext uri="{FF2B5EF4-FFF2-40B4-BE49-F238E27FC236}">
                <a16:creationId xmlns:a16="http://schemas.microsoft.com/office/drawing/2014/main" id="{2C509E7A-337A-4664-BEC2-03F9BCA0A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1632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 name="Freeform 11">
            <a:extLst>
              <a:ext uri="{FF2B5EF4-FFF2-40B4-BE49-F238E27FC236}">
                <a16:creationId xmlns:a16="http://schemas.microsoft.com/office/drawing/2014/main" id="{D9AB99AB-E300-4B19-97C3-9A12EA3C7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2716320"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pic>
        <p:nvPicPr>
          <p:cNvPr id="5" name="Picture 4" descr="Women in matching clothes">
            <a:extLst>
              <a:ext uri="{FF2B5EF4-FFF2-40B4-BE49-F238E27FC236}">
                <a16:creationId xmlns:a16="http://schemas.microsoft.com/office/drawing/2014/main" id="{1C53BFCE-92EE-12A5-2EB0-7F25D1405672}"/>
              </a:ext>
            </a:extLst>
          </p:cNvPr>
          <p:cNvPicPr>
            <a:picLocks noChangeAspect="1"/>
          </p:cNvPicPr>
          <p:nvPr/>
        </p:nvPicPr>
        <p:blipFill rotWithShape="1">
          <a:blip r:embed="rId2"/>
          <a:srcRect l="41003" r="30733" b="-1"/>
          <a:stretch/>
        </p:blipFill>
        <p:spPr>
          <a:xfrm>
            <a:off x="20" y="1730"/>
            <a:ext cx="2720524" cy="6858000"/>
          </a:xfrm>
          <a:prstGeom prst="rect">
            <a:avLst/>
          </a:prstGeom>
        </p:spPr>
      </p:pic>
      <p:sp>
        <p:nvSpPr>
          <p:cNvPr id="3" name="Content Placeholder 2">
            <a:extLst>
              <a:ext uri="{FF2B5EF4-FFF2-40B4-BE49-F238E27FC236}">
                <a16:creationId xmlns:a16="http://schemas.microsoft.com/office/drawing/2014/main" id="{A6C2B198-48DF-72E5-924B-84953F6364F6}"/>
              </a:ext>
            </a:extLst>
          </p:cNvPr>
          <p:cNvSpPr>
            <a:spLocks noGrp="1"/>
          </p:cNvSpPr>
          <p:nvPr>
            <p:ph idx="1"/>
          </p:nvPr>
        </p:nvSpPr>
        <p:spPr>
          <a:xfrm>
            <a:off x="4656667" y="2133600"/>
            <a:ext cx="6847944" cy="3777622"/>
          </a:xfrm>
        </p:spPr>
        <p:txBody>
          <a:bodyPr>
            <a:normAutofit/>
          </a:bodyPr>
          <a:lstStyle/>
          <a:p>
            <a:r>
              <a:rPr lang="en-US" b="0" i="0" u="none" strike="noStrike" dirty="0">
                <a:effectLst/>
                <a:latin typeface="Roboto" panose="02000000000000000000" pitchFamily="2" charset="0"/>
              </a:rPr>
              <a:t>President Alvarado has a clear vision of the city of the future. “I imagine a city where mobility is based on clean energy; a city that bets on technology but prioritizes people’s well-being, freedom, and right to privacy; a city where you breathe clean air; a city that manages waste sustainably and a city where you are in contact with nature to find peace of mind,” he said.</a:t>
            </a:r>
            <a:endParaRPr lang="en-US" dirty="0">
              <a:latin typeface="Roboto" panose="02000000000000000000" pitchFamily="2" charset="0"/>
            </a:endParaRPr>
          </a:p>
          <a:p>
            <a:r>
              <a:rPr lang="en-US" dirty="0">
                <a:latin typeface="Roboto" panose="02000000000000000000" pitchFamily="2" charset="0"/>
              </a:rPr>
              <a:t>Implementing the National Decarbonization Plan is expected to bring USD 41 billion in net benefits to the Costa Rican economy between 2020 and 2050. </a:t>
            </a:r>
          </a:p>
        </p:txBody>
      </p:sp>
    </p:spTree>
    <p:extLst>
      <p:ext uri="{BB962C8B-B14F-4D97-AF65-F5344CB8AC3E}">
        <p14:creationId xmlns:p14="http://schemas.microsoft.com/office/powerpoint/2010/main" val="260808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7E42047-F7E7-4687-BBE0-D4BDC8E77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8D6F839A-C8D9-4FBC-8EFD-9E56D12F4C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06785" y="228600"/>
            <a:ext cx="2851523" cy="6638625"/>
            <a:chOff x="2487613" y="285750"/>
            <a:chExt cx="2428875" cy="5654676"/>
          </a:xfrm>
        </p:grpSpPr>
        <p:sp>
          <p:nvSpPr>
            <p:cNvPr id="12" name="Freeform 11">
              <a:extLst>
                <a:ext uri="{FF2B5EF4-FFF2-40B4-BE49-F238E27FC236}">
                  <a16:creationId xmlns:a16="http://schemas.microsoft.com/office/drawing/2014/main" id="{D1F0D09B-BA85-41B1-A8DE-73728B72E5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13" name="Freeform 12">
              <a:extLst>
                <a:ext uri="{FF2B5EF4-FFF2-40B4-BE49-F238E27FC236}">
                  <a16:creationId xmlns:a16="http://schemas.microsoft.com/office/drawing/2014/main" id="{FB2D0F0C-3A27-4FC3-A6A3-D2095D9B2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14" name="Freeform 13">
              <a:extLst>
                <a:ext uri="{FF2B5EF4-FFF2-40B4-BE49-F238E27FC236}">
                  <a16:creationId xmlns:a16="http://schemas.microsoft.com/office/drawing/2014/main" id="{FA1C69EF-E6E6-4BDD-B62F-637FC9F3C3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15" name="Freeform 14">
              <a:extLst>
                <a:ext uri="{FF2B5EF4-FFF2-40B4-BE49-F238E27FC236}">
                  <a16:creationId xmlns:a16="http://schemas.microsoft.com/office/drawing/2014/main" id="{75B4F36E-07F6-4E6F-A9D9-A7F6D9585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16" name="Freeform 15">
              <a:extLst>
                <a:ext uri="{FF2B5EF4-FFF2-40B4-BE49-F238E27FC236}">
                  <a16:creationId xmlns:a16="http://schemas.microsoft.com/office/drawing/2014/main" id="{7D9136C7-12F1-4F21-A438-ED7668DDF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17" name="Freeform 16">
              <a:extLst>
                <a:ext uri="{FF2B5EF4-FFF2-40B4-BE49-F238E27FC236}">
                  <a16:creationId xmlns:a16="http://schemas.microsoft.com/office/drawing/2014/main" id="{C718EF12-B769-45D9-9B6E-7AEAA3108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18" name="Freeform 17">
              <a:extLst>
                <a:ext uri="{FF2B5EF4-FFF2-40B4-BE49-F238E27FC236}">
                  <a16:creationId xmlns:a16="http://schemas.microsoft.com/office/drawing/2014/main" id="{534EAD53-3968-459E-B27C-09126A0FE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19" name="Freeform 18">
              <a:extLst>
                <a:ext uri="{FF2B5EF4-FFF2-40B4-BE49-F238E27FC236}">
                  <a16:creationId xmlns:a16="http://schemas.microsoft.com/office/drawing/2014/main" id="{67658BFE-59E2-4A2D-9E8A-18F81C350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20" name="Freeform 19">
              <a:extLst>
                <a:ext uri="{FF2B5EF4-FFF2-40B4-BE49-F238E27FC236}">
                  <a16:creationId xmlns:a16="http://schemas.microsoft.com/office/drawing/2014/main" id="{3FEC8A9E-385D-4407-9671-E30238022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21" name="Freeform 20">
              <a:extLst>
                <a:ext uri="{FF2B5EF4-FFF2-40B4-BE49-F238E27FC236}">
                  <a16:creationId xmlns:a16="http://schemas.microsoft.com/office/drawing/2014/main" id="{EFC82234-632C-4B76-A8FF-2C9C0DCA6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22" name="Freeform 21">
              <a:extLst>
                <a:ext uri="{FF2B5EF4-FFF2-40B4-BE49-F238E27FC236}">
                  <a16:creationId xmlns:a16="http://schemas.microsoft.com/office/drawing/2014/main" id="{662A4DB3-C195-4230-953D-307E4100F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23" name="Freeform 22">
              <a:extLst>
                <a:ext uri="{FF2B5EF4-FFF2-40B4-BE49-F238E27FC236}">
                  <a16:creationId xmlns:a16="http://schemas.microsoft.com/office/drawing/2014/main" id="{94D310CF-9541-4CD7-855B-E2E1EF343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25" name="Group 24">
            <a:extLst>
              <a:ext uri="{FF2B5EF4-FFF2-40B4-BE49-F238E27FC236}">
                <a16:creationId xmlns:a16="http://schemas.microsoft.com/office/drawing/2014/main" id="{70EDA856-A216-4EEC-9AB6-A59FFC703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7733" y="-786"/>
            <a:ext cx="2356675" cy="6854040"/>
            <a:chOff x="6627813" y="194833"/>
            <a:chExt cx="1952625" cy="5678918"/>
          </a:xfrm>
        </p:grpSpPr>
        <p:sp>
          <p:nvSpPr>
            <p:cNvPr id="26" name="Freeform 27">
              <a:extLst>
                <a:ext uri="{FF2B5EF4-FFF2-40B4-BE49-F238E27FC236}">
                  <a16:creationId xmlns:a16="http://schemas.microsoft.com/office/drawing/2014/main" id="{36F815B8-AFA8-45E9-A3D1-977F2D19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27" name="Freeform 28">
              <a:extLst>
                <a:ext uri="{FF2B5EF4-FFF2-40B4-BE49-F238E27FC236}">
                  <a16:creationId xmlns:a16="http://schemas.microsoft.com/office/drawing/2014/main" id="{5D8FF653-8B3F-4B96-904D-1A4482EAEE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28" name="Freeform 29">
              <a:extLst>
                <a:ext uri="{FF2B5EF4-FFF2-40B4-BE49-F238E27FC236}">
                  <a16:creationId xmlns:a16="http://schemas.microsoft.com/office/drawing/2014/main" id="{4DD2E775-AB45-4AF1-B5B7-54948CFB9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29" name="Freeform 30">
              <a:extLst>
                <a:ext uri="{FF2B5EF4-FFF2-40B4-BE49-F238E27FC236}">
                  <a16:creationId xmlns:a16="http://schemas.microsoft.com/office/drawing/2014/main" id="{7BDE7E7B-E3AA-4A24-8F9D-CE77C96CA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30" name="Freeform 31">
              <a:extLst>
                <a:ext uri="{FF2B5EF4-FFF2-40B4-BE49-F238E27FC236}">
                  <a16:creationId xmlns:a16="http://schemas.microsoft.com/office/drawing/2014/main" id="{D129CAA9-35E5-48CE-88AE-9806695CB8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31" name="Freeform 32">
              <a:extLst>
                <a:ext uri="{FF2B5EF4-FFF2-40B4-BE49-F238E27FC236}">
                  <a16:creationId xmlns:a16="http://schemas.microsoft.com/office/drawing/2014/main" id="{A73989FF-4EFF-4181-81A4-72EF2E67D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32" name="Freeform 33">
              <a:extLst>
                <a:ext uri="{FF2B5EF4-FFF2-40B4-BE49-F238E27FC236}">
                  <a16:creationId xmlns:a16="http://schemas.microsoft.com/office/drawing/2014/main" id="{8C2C17BD-8FA0-4F42-B2CD-5E5A9F542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33" name="Freeform 34">
              <a:extLst>
                <a:ext uri="{FF2B5EF4-FFF2-40B4-BE49-F238E27FC236}">
                  <a16:creationId xmlns:a16="http://schemas.microsoft.com/office/drawing/2014/main" id="{EEE99CF3-AD71-46FB-8E7D-67825F781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34" name="Freeform 35">
              <a:extLst>
                <a:ext uri="{FF2B5EF4-FFF2-40B4-BE49-F238E27FC236}">
                  <a16:creationId xmlns:a16="http://schemas.microsoft.com/office/drawing/2014/main" id="{D0F9D5ED-7591-4E88-9FDA-4C1DC47E9D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35" name="Freeform 36">
              <a:extLst>
                <a:ext uri="{FF2B5EF4-FFF2-40B4-BE49-F238E27FC236}">
                  <a16:creationId xmlns:a16="http://schemas.microsoft.com/office/drawing/2014/main" id="{88FA7C13-D80D-4514-B9DB-87AE076AC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36" name="Freeform 37">
              <a:extLst>
                <a:ext uri="{FF2B5EF4-FFF2-40B4-BE49-F238E27FC236}">
                  <a16:creationId xmlns:a16="http://schemas.microsoft.com/office/drawing/2014/main" id="{202C78DF-D842-450B-A87D-E035719E4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37" name="Freeform 38">
              <a:extLst>
                <a:ext uri="{FF2B5EF4-FFF2-40B4-BE49-F238E27FC236}">
                  <a16:creationId xmlns:a16="http://schemas.microsoft.com/office/drawing/2014/main" id="{A4789F83-2423-47F8-8958-48E477BAE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2" name="Title 1">
            <a:extLst>
              <a:ext uri="{FF2B5EF4-FFF2-40B4-BE49-F238E27FC236}">
                <a16:creationId xmlns:a16="http://schemas.microsoft.com/office/drawing/2014/main" id="{F4BF687A-DA92-27B9-2976-D6A4A0ADFA08}"/>
              </a:ext>
            </a:extLst>
          </p:cNvPr>
          <p:cNvSpPr>
            <a:spLocks noGrp="1"/>
          </p:cNvSpPr>
          <p:nvPr>
            <p:ph type="title"/>
          </p:nvPr>
        </p:nvSpPr>
        <p:spPr>
          <a:xfrm>
            <a:off x="4659520" y="624110"/>
            <a:ext cx="6845092" cy="1280890"/>
          </a:xfrm>
        </p:spPr>
        <p:txBody>
          <a:bodyPr>
            <a:normAutofit/>
          </a:bodyPr>
          <a:lstStyle/>
          <a:p>
            <a:r>
              <a:rPr lang="en-US" dirty="0">
                <a:latin typeface="Roboto" panose="02000000000000000000" pitchFamily="2" charset="0"/>
                <a:ea typeface="Roboto" panose="02000000000000000000" pitchFamily="2" charset="0"/>
                <a:cs typeface="Roboto" panose="02000000000000000000" pitchFamily="2" charset="0"/>
              </a:rPr>
              <a:t>What is Capacity Building?</a:t>
            </a:r>
          </a:p>
        </p:txBody>
      </p:sp>
      <p:sp>
        <p:nvSpPr>
          <p:cNvPr id="39" name="Rectangle 38">
            <a:extLst>
              <a:ext uri="{FF2B5EF4-FFF2-40B4-BE49-F238E27FC236}">
                <a16:creationId xmlns:a16="http://schemas.microsoft.com/office/drawing/2014/main" id="{2C509E7A-337A-4664-BEC2-03F9BCA0A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1632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 name="Freeform 11">
            <a:extLst>
              <a:ext uri="{FF2B5EF4-FFF2-40B4-BE49-F238E27FC236}">
                <a16:creationId xmlns:a16="http://schemas.microsoft.com/office/drawing/2014/main" id="{D9AB99AB-E300-4B19-97C3-9A12EA3C7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2716320"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pic>
        <p:nvPicPr>
          <p:cNvPr id="5" name="Picture 4" descr="Wooden blocks stacked to create a bar graph">
            <a:extLst>
              <a:ext uri="{FF2B5EF4-FFF2-40B4-BE49-F238E27FC236}">
                <a16:creationId xmlns:a16="http://schemas.microsoft.com/office/drawing/2014/main" id="{4D540A46-099E-42EF-73A3-274CDB64DC15}"/>
              </a:ext>
            </a:extLst>
          </p:cNvPr>
          <p:cNvPicPr>
            <a:picLocks noChangeAspect="1"/>
          </p:cNvPicPr>
          <p:nvPr/>
        </p:nvPicPr>
        <p:blipFill rotWithShape="1">
          <a:blip r:embed="rId3"/>
          <a:srcRect l="42132" r="31389" b="-2"/>
          <a:stretch/>
        </p:blipFill>
        <p:spPr>
          <a:xfrm>
            <a:off x="20" y="1730"/>
            <a:ext cx="2720524" cy="6858000"/>
          </a:xfrm>
          <a:prstGeom prst="rect">
            <a:avLst/>
          </a:prstGeom>
        </p:spPr>
      </p:pic>
      <p:sp>
        <p:nvSpPr>
          <p:cNvPr id="3" name="Content Placeholder 2">
            <a:extLst>
              <a:ext uri="{FF2B5EF4-FFF2-40B4-BE49-F238E27FC236}">
                <a16:creationId xmlns:a16="http://schemas.microsoft.com/office/drawing/2014/main" id="{D050700C-FE1D-6882-C5F7-E37B79F6D712}"/>
              </a:ext>
            </a:extLst>
          </p:cNvPr>
          <p:cNvSpPr>
            <a:spLocks noGrp="1"/>
          </p:cNvSpPr>
          <p:nvPr>
            <p:ph idx="1"/>
          </p:nvPr>
        </p:nvSpPr>
        <p:spPr>
          <a:xfrm>
            <a:off x="4656667" y="2133600"/>
            <a:ext cx="6847944" cy="3777622"/>
          </a:xfrm>
        </p:spPr>
        <p:txBody>
          <a:bodyPr>
            <a:normAutofit/>
          </a:bodyPr>
          <a:lstStyle/>
          <a:p>
            <a:r>
              <a:rPr lang="en-US" sz="2000" b="0" i="0" u="none" strike="noStrike" dirty="0">
                <a:effectLst/>
                <a:latin typeface="Roboto" panose="02000000000000000000" pitchFamily="2" charset="0"/>
                <a:ea typeface="Roboto" panose="02000000000000000000" pitchFamily="2" charset="0"/>
                <a:cs typeface="Roboto" panose="02000000000000000000" pitchFamily="2" charset="0"/>
              </a:rPr>
              <a:t>Capacity building refers to the process by which individuals or organizations obtain, improve, or retain the skills, knowledge, tools, equipment, or other resources to do their work competently. It also refers to further developing the performance and thus leading to greater capacity. Capacity building and capacity development are often used interchangeably. </a:t>
            </a:r>
          </a:p>
          <a:p>
            <a:r>
              <a:rPr lang="en-US" sz="2000" dirty="0">
                <a:latin typeface="Roboto" panose="02000000000000000000" pitchFamily="2" charset="0"/>
                <a:ea typeface="Roboto" panose="02000000000000000000" pitchFamily="2" charset="0"/>
                <a:cs typeface="Roboto" panose="02000000000000000000" pitchFamily="2" charset="0"/>
              </a:rPr>
              <a:t>C</a:t>
            </a:r>
            <a:r>
              <a:rPr lang="en-US" sz="2000" b="0" i="0" u="none" strike="noStrike" dirty="0">
                <a:effectLst/>
                <a:latin typeface="Roboto" panose="02000000000000000000" pitchFamily="2" charset="0"/>
                <a:ea typeface="Roboto" panose="02000000000000000000" pitchFamily="2" charset="0"/>
                <a:cs typeface="Roboto" panose="02000000000000000000" pitchFamily="2" charset="0"/>
              </a:rPr>
              <a:t>apacity building in other words is an investment in the effectiveness and future sustainability of the society.</a:t>
            </a:r>
          </a:p>
          <a:p>
            <a:pPr marL="0" indent="0">
              <a:buNone/>
            </a:pPr>
            <a:r>
              <a:rPr lang="en-US" sz="1200" dirty="0">
                <a:latin typeface="Roboto" panose="02000000000000000000" pitchFamily="2" charset="0"/>
                <a:ea typeface="Roboto" panose="02000000000000000000" pitchFamily="2" charset="0"/>
                <a:cs typeface="Roboto" panose="02000000000000000000" pitchFamily="2" charset="0"/>
              </a:rPr>
              <a:t>https://climate-</a:t>
            </a:r>
            <a:r>
              <a:rPr lang="en-US" sz="1200" dirty="0" err="1">
                <a:latin typeface="Roboto" panose="02000000000000000000" pitchFamily="2" charset="0"/>
                <a:ea typeface="Roboto" panose="02000000000000000000" pitchFamily="2" charset="0"/>
                <a:cs typeface="Roboto" panose="02000000000000000000" pitchFamily="2" charset="0"/>
              </a:rPr>
              <a:t>adapt.eea.europa.eu</a:t>
            </a:r>
            <a:r>
              <a:rPr lang="en-US" sz="1200" dirty="0">
                <a:latin typeface="Roboto" panose="02000000000000000000" pitchFamily="2" charset="0"/>
                <a:ea typeface="Roboto" panose="02000000000000000000" pitchFamily="2" charset="0"/>
                <a:cs typeface="Roboto" panose="02000000000000000000" pitchFamily="2" charset="0"/>
              </a:rPr>
              <a:t>/</a:t>
            </a:r>
            <a:r>
              <a:rPr lang="en-US" sz="1200" dirty="0" err="1">
                <a:latin typeface="Roboto" panose="02000000000000000000" pitchFamily="2" charset="0"/>
                <a:ea typeface="Roboto" panose="02000000000000000000" pitchFamily="2" charset="0"/>
                <a:cs typeface="Roboto" panose="02000000000000000000" pitchFamily="2" charset="0"/>
              </a:rPr>
              <a:t>en</a:t>
            </a:r>
            <a:r>
              <a:rPr lang="en-US" sz="1200" dirty="0">
                <a:latin typeface="Roboto" panose="02000000000000000000" pitchFamily="2" charset="0"/>
                <a:ea typeface="Roboto" panose="02000000000000000000" pitchFamily="2" charset="0"/>
                <a:cs typeface="Roboto" panose="02000000000000000000" pitchFamily="2" charset="0"/>
              </a:rPr>
              <a:t>/metadata/adaptation-options/capacity-building-on-climate-change-adaptation</a:t>
            </a:r>
          </a:p>
        </p:txBody>
      </p:sp>
    </p:spTree>
    <p:extLst>
      <p:ext uri="{BB962C8B-B14F-4D97-AF65-F5344CB8AC3E}">
        <p14:creationId xmlns:p14="http://schemas.microsoft.com/office/powerpoint/2010/main" val="4207948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7E42047-F7E7-4687-BBE0-D4BDC8E77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38" name="Group 37">
            <a:extLst>
              <a:ext uri="{FF2B5EF4-FFF2-40B4-BE49-F238E27FC236}">
                <a16:creationId xmlns:a16="http://schemas.microsoft.com/office/drawing/2014/main" id="{8D6F839A-C8D9-4FBC-8EFD-9E56D12F4C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06785" y="228600"/>
            <a:ext cx="2851523" cy="6638625"/>
            <a:chOff x="2487613" y="285750"/>
            <a:chExt cx="2428875" cy="5654676"/>
          </a:xfrm>
        </p:grpSpPr>
        <p:sp>
          <p:nvSpPr>
            <p:cNvPr id="12" name="Freeform 11">
              <a:extLst>
                <a:ext uri="{FF2B5EF4-FFF2-40B4-BE49-F238E27FC236}">
                  <a16:creationId xmlns:a16="http://schemas.microsoft.com/office/drawing/2014/main" id="{D1F0D09B-BA85-41B1-A8DE-73728B72E5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40" name="Freeform 39">
              <a:extLst>
                <a:ext uri="{FF2B5EF4-FFF2-40B4-BE49-F238E27FC236}">
                  <a16:creationId xmlns:a16="http://schemas.microsoft.com/office/drawing/2014/main" id="{FB2D0F0C-3A27-4FC3-A6A3-D2095D9B2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14" name="Freeform 13">
              <a:extLst>
                <a:ext uri="{FF2B5EF4-FFF2-40B4-BE49-F238E27FC236}">
                  <a16:creationId xmlns:a16="http://schemas.microsoft.com/office/drawing/2014/main" id="{FA1C69EF-E6E6-4BDD-B62F-637FC9F3C3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15" name="Freeform 14">
              <a:extLst>
                <a:ext uri="{FF2B5EF4-FFF2-40B4-BE49-F238E27FC236}">
                  <a16:creationId xmlns:a16="http://schemas.microsoft.com/office/drawing/2014/main" id="{75B4F36E-07F6-4E6F-A9D9-A7F6D9585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16" name="Freeform 15">
              <a:extLst>
                <a:ext uri="{FF2B5EF4-FFF2-40B4-BE49-F238E27FC236}">
                  <a16:creationId xmlns:a16="http://schemas.microsoft.com/office/drawing/2014/main" id="{7D9136C7-12F1-4F21-A438-ED7668DDF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17" name="Freeform 16">
              <a:extLst>
                <a:ext uri="{FF2B5EF4-FFF2-40B4-BE49-F238E27FC236}">
                  <a16:creationId xmlns:a16="http://schemas.microsoft.com/office/drawing/2014/main" id="{C718EF12-B769-45D9-9B6E-7AEAA3108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18" name="Freeform 17">
              <a:extLst>
                <a:ext uri="{FF2B5EF4-FFF2-40B4-BE49-F238E27FC236}">
                  <a16:creationId xmlns:a16="http://schemas.microsoft.com/office/drawing/2014/main" id="{534EAD53-3968-459E-B27C-09126A0FE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19" name="Freeform 18">
              <a:extLst>
                <a:ext uri="{FF2B5EF4-FFF2-40B4-BE49-F238E27FC236}">
                  <a16:creationId xmlns:a16="http://schemas.microsoft.com/office/drawing/2014/main" id="{67658BFE-59E2-4A2D-9E8A-18F81C350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20" name="Freeform 19">
              <a:extLst>
                <a:ext uri="{FF2B5EF4-FFF2-40B4-BE49-F238E27FC236}">
                  <a16:creationId xmlns:a16="http://schemas.microsoft.com/office/drawing/2014/main" id="{3FEC8A9E-385D-4407-9671-E30238022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21" name="Freeform 20">
              <a:extLst>
                <a:ext uri="{FF2B5EF4-FFF2-40B4-BE49-F238E27FC236}">
                  <a16:creationId xmlns:a16="http://schemas.microsoft.com/office/drawing/2014/main" id="{EFC82234-632C-4B76-A8FF-2C9C0DCA6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22" name="Freeform 21">
              <a:extLst>
                <a:ext uri="{FF2B5EF4-FFF2-40B4-BE49-F238E27FC236}">
                  <a16:creationId xmlns:a16="http://schemas.microsoft.com/office/drawing/2014/main" id="{662A4DB3-C195-4230-953D-307E4100F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23" name="Freeform 22">
              <a:extLst>
                <a:ext uri="{FF2B5EF4-FFF2-40B4-BE49-F238E27FC236}">
                  <a16:creationId xmlns:a16="http://schemas.microsoft.com/office/drawing/2014/main" id="{94D310CF-9541-4CD7-855B-E2E1EF343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25" name="Group 24">
            <a:extLst>
              <a:ext uri="{FF2B5EF4-FFF2-40B4-BE49-F238E27FC236}">
                <a16:creationId xmlns:a16="http://schemas.microsoft.com/office/drawing/2014/main" id="{70EDA856-A216-4EEC-9AB6-A59FFC703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7733" y="-786"/>
            <a:ext cx="2356675" cy="6854040"/>
            <a:chOff x="6627813" y="194833"/>
            <a:chExt cx="1952625" cy="5678918"/>
          </a:xfrm>
        </p:grpSpPr>
        <p:sp>
          <p:nvSpPr>
            <p:cNvPr id="26" name="Freeform 27">
              <a:extLst>
                <a:ext uri="{FF2B5EF4-FFF2-40B4-BE49-F238E27FC236}">
                  <a16:creationId xmlns:a16="http://schemas.microsoft.com/office/drawing/2014/main" id="{36F815B8-AFA8-45E9-A3D1-977F2D19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27" name="Freeform 28">
              <a:extLst>
                <a:ext uri="{FF2B5EF4-FFF2-40B4-BE49-F238E27FC236}">
                  <a16:creationId xmlns:a16="http://schemas.microsoft.com/office/drawing/2014/main" id="{5D8FF653-8B3F-4B96-904D-1A4482EAEE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28" name="Freeform 29">
              <a:extLst>
                <a:ext uri="{FF2B5EF4-FFF2-40B4-BE49-F238E27FC236}">
                  <a16:creationId xmlns:a16="http://schemas.microsoft.com/office/drawing/2014/main" id="{4DD2E775-AB45-4AF1-B5B7-54948CFB9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29" name="Freeform 30">
              <a:extLst>
                <a:ext uri="{FF2B5EF4-FFF2-40B4-BE49-F238E27FC236}">
                  <a16:creationId xmlns:a16="http://schemas.microsoft.com/office/drawing/2014/main" id="{7BDE7E7B-E3AA-4A24-8F9D-CE77C96CA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30" name="Freeform 31">
              <a:extLst>
                <a:ext uri="{FF2B5EF4-FFF2-40B4-BE49-F238E27FC236}">
                  <a16:creationId xmlns:a16="http://schemas.microsoft.com/office/drawing/2014/main" id="{D129CAA9-35E5-48CE-88AE-9806695CB8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31" name="Freeform 32">
              <a:extLst>
                <a:ext uri="{FF2B5EF4-FFF2-40B4-BE49-F238E27FC236}">
                  <a16:creationId xmlns:a16="http://schemas.microsoft.com/office/drawing/2014/main" id="{A73989FF-4EFF-4181-81A4-72EF2E67D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32" name="Freeform 33">
              <a:extLst>
                <a:ext uri="{FF2B5EF4-FFF2-40B4-BE49-F238E27FC236}">
                  <a16:creationId xmlns:a16="http://schemas.microsoft.com/office/drawing/2014/main" id="{8C2C17BD-8FA0-4F42-B2CD-5E5A9F542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33" name="Freeform 34">
              <a:extLst>
                <a:ext uri="{FF2B5EF4-FFF2-40B4-BE49-F238E27FC236}">
                  <a16:creationId xmlns:a16="http://schemas.microsoft.com/office/drawing/2014/main" id="{EEE99CF3-AD71-46FB-8E7D-67825F781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34" name="Freeform 35">
              <a:extLst>
                <a:ext uri="{FF2B5EF4-FFF2-40B4-BE49-F238E27FC236}">
                  <a16:creationId xmlns:a16="http://schemas.microsoft.com/office/drawing/2014/main" id="{D0F9D5ED-7591-4E88-9FDA-4C1DC47E9D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35" name="Freeform 36">
              <a:extLst>
                <a:ext uri="{FF2B5EF4-FFF2-40B4-BE49-F238E27FC236}">
                  <a16:creationId xmlns:a16="http://schemas.microsoft.com/office/drawing/2014/main" id="{88FA7C13-D80D-4514-B9DB-87AE076AC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36" name="Freeform 37">
              <a:extLst>
                <a:ext uri="{FF2B5EF4-FFF2-40B4-BE49-F238E27FC236}">
                  <a16:creationId xmlns:a16="http://schemas.microsoft.com/office/drawing/2014/main" id="{202C78DF-D842-450B-A87D-E035719E4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37" name="Freeform 38">
              <a:extLst>
                <a:ext uri="{FF2B5EF4-FFF2-40B4-BE49-F238E27FC236}">
                  <a16:creationId xmlns:a16="http://schemas.microsoft.com/office/drawing/2014/main" id="{A4789F83-2423-47F8-8958-48E477BAE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2" name="Title 1">
            <a:extLst>
              <a:ext uri="{FF2B5EF4-FFF2-40B4-BE49-F238E27FC236}">
                <a16:creationId xmlns:a16="http://schemas.microsoft.com/office/drawing/2014/main" id="{956F2FE7-803F-66F0-61F0-1C04268F43C7}"/>
              </a:ext>
            </a:extLst>
          </p:cNvPr>
          <p:cNvSpPr>
            <a:spLocks noGrp="1"/>
          </p:cNvSpPr>
          <p:nvPr>
            <p:ph type="title"/>
          </p:nvPr>
        </p:nvSpPr>
        <p:spPr>
          <a:xfrm>
            <a:off x="4429920" y="371289"/>
            <a:ext cx="7482396" cy="1280890"/>
          </a:xfrm>
        </p:spPr>
        <p:txBody>
          <a:bodyPr>
            <a:normAutofit/>
          </a:bodyPr>
          <a:lstStyle/>
          <a:p>
            <a:r>
              <a:rPr lang="en-US" b="0" i="0" u="none" strike="noStrike" dirty="0">
                <a:effectLst/>
                <a:latin typeface="Roboto" panose="02000000000000000000" pitchFamily="2" charset="0"/>
              </a:rPr>
              <a:t>The National Decarbonization Plan</a:t>
            </a:r>
            <a:endParaRPr lang="en-US" dirty="0"/>
          </a:p>
        </p:txBody>
      </p:sp>
      <p:sp>
        <p:nvSpPr>
          <p:cNvPr id="39" name="Rectangle 38">
            <a:extLst>
              <a:ext uri="{FF2B5EF4-FFF2-40B4-BE49-F238E27FC236}">
                <a16:creationId xmlns:a16="http://schemas.microsoft.com/office/drawing/2014/main" id="{2C509E7A-337A-4664-BEC2-03F9BCA0A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1632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 name="Freeform 11">
            <a:extLst>
              <a:ext uri="{FF2B5EF4-FFF2-40B4-BE49-F238E27FC236}">
                <a16:creationId xmlns:a16="http://schemas.microsoft.com/office/drawing/2014/main" id="{D9AB99AB-E300-4B19-97C3-9A12EA3C7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2716320"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pic>
        <p:nvPicPr>
          <p:cNvPr id="42" name="Picture 41" descr="Trees and a river">
            <a:extLst>
              <a:ext uri="{FF2B5EF4-FFF2-40B4-BE49-F238E27FC236}">
                <a16:creationId xmlns:a16="http://schemas.microsoft.com/office/drawing/2014/main" id="{A61C41F4-B04F-BEBC-52BB-4144A16CD2D6}"/>
              </a:ext>
            </a:extLst>
          </p:cNvPr>
          <p:cNvPicPr>
            <a:picLocks noChangeAspect="1"/>
          </p:cNvPicPr>
          <p:nvPr/>
        </p:nvPicPr>
        <p:blipFill rotWithShape="1">
          <a:blip r:embed="rId3"/>
          <a:srcRect l="35010" r="38511" b="-2"/>
          <a:stretch/>
        </p:blipFill>
        <p:spPr>
          <a:xfrm>
            <a:off x="20" y="1730"/>
            <a:ext cx="2720524" cy="6858000"/>
          </a:xfrm>
          <a:prstGeom prst="rect">
            <a:avLst/>
          </a:prstGeom>
        </p:spPr>
      </p:pic>
      <p:sp>
        <p:nvSpPr>
          <p:cNvPr id="3" name="Content Placeholder 2">
            <a:extLst>
              <a:ext uri="{FF2B5EF4-FFF2-40B4-BE49-F238E27FC236}">
                <a16:creationId xmlns:a16="http://schemas.microsoft.com/office/drawing/2014/main" id="{A206A136-0CB5-6E38-6B5E-5CE3A045359B}"/>
              </a:ext>
            </a:extLst>
          </p:cNvPr>
          <p:cNvSpPr>
            <a:spLocks noGrp="1"/>
          </p:cNvSpPr>
          <p:nvPr>
            <p:ph idx="1"/>
          </p:nvPr>
        </p:nvSpPr>
        <p:spPr>
          <a:xfrm>
            <a:off x="4243425" y="1309266"/>
            <a:ext cx="7583374" cy="5242231"/>
          </a:xfrm>
        </p:spPr>
        <p:txBody>
          <a:bodyPr>
            <a:normAutofit lnSpcReduction="10000"/>
          </a:bodyPr>
          <a:lstStyle/>
          <a:p>
            <a:r>
              <a:rPr lang="en-US" dirty="0">
                <a:solidFill>
                  <a:srgbClr val="000000"/>
                </a:solidFill>
                <a:latin typeface="Roboto" panose="02000000000000000000" pitchFamily="2" charset="0"/>
                <a:ea typeface="Roboto" panose="02000000000000000000" pitchFamily="2" charset="0"/>
                <a:cs typeface="Roboto" panose="02000000000000000000" pitchFamily="2" charset="0"/>
              </a:rPr>
              <a:t>The NDP published in 2019 by the government of Costa Rica sets the goal of becoming carbon-neutral by 2050, with Costa Rica’s local emissions being offset by the local absorption provided by forests and other carbon sinks.</a:t>
            </a:r>
          </a:p>
          <a:p>
            <a:r>
              <a:rPr lang="en-US" dirty="0">
                <a:solidFill>
                  <a:srgbClr val="000000"/>
                </a:solidFill>
                <a:latin typeface="Roboto" panose="02000000000000000000" pitchFamily="2" charset="0"/>
                <a:ea typeface="Roboto" panose="02000000000000000000" pitchFamily="2" charset="0"/>
                <a:cs typeface="Roboto" panose="02000000000000000000" pitchFamily="2" charset="0"/>
              </a:rPr>
              <a:t>The NDP proposes a set of actions organized around ten “lines” representing Costa Rica’s main economic and infrastructure sectors. </a:t>
            </a:r>
          </a:p>
          <a:p>
            <a:r>
              <a:rPr lang="en-US" dirty="0">
                <a:solidFill>
                  <a:srgbClr val="000000"/>
                </a:solidFill>
                <a:latin typeface="Roboto" panose="02000000000000000000" pitchFamily="2" charset="0"/>
                <a:ea typeface="Roboto" panose="02000000000000000000" pitchFamily="2" charset="0"/>
                <a:cs typeface="Roboto" panose="02000000000000000000" pitchFamily="2" charset="0"/>
              </a:rPr>
              <a:t>Bold mid- and long-term targets to reform transport, energy, waste, and land use, were launched in February of 2019. </a:t>
            </a:r>
          </a:p>
          <a:p>
            <a:r>
              <a:rPr lang="en-US" dirty="0">
                <a:solidFill>
                  <a:srgbClr val="000000"/>
                </a:solidFill>
                <a:latin typeface="Roboto" panose="02000000000000000000" pitchFamily="2" charset="0"/>
                <a:ea typeface="Roboto" panose="02000000000000000000" pitchFamily="2" charset="0"/>
                <a:cs typeface="Roboto" panose="02000000000000000000" pitchFamily="2" charset="0"/>
              </a:rPr>
              <a:t>The aim is to achieve net zero emissions by 2050, meaning the country will produce no more emissions than it can offset through actions such as maintaining and expanding its forests.</a:t>
            </a:r>
          </a:p>
          <a:p>
            <a:r>
              <a:rPr lang="en-US" sz="1800" dirty="0">
                <a:solidFill>
                  <a:srgbClr val="000000"/>
                </a:solidFill>
                <a:effectLst/>
                <a:latin typeface="Roboto" panose="02000000000000000000" pitchFamily="2" charset="0"/>
                <a:ea typeface="Roboto" panose="02000000000000000000" pitchFamily="2" charset="0"/>
                <a:cs typeface="Roboto" panose="02000000000000000000" pitchFamily="2" charset="0"/>
              </a:rPr>
              <a:t>Costa Rica’s most important climate policy is its National Decarbonization Plan, and the latest update report shows that almost all the original planned actions are on track, despite the negative effects of the pandemic</a:t>
            </a:r>
          </a:p>
          <a:p>
            <a:r>
              <a:rPr lang="en-US" dirty="0">
                <a:solidFill>
                  <a:srgbClr val="000000"/>
                </a:solidFill>
                <a:latin typeface="Roboto" panose="02000000000000000000" pitchFamily="2" charset="0"/>
                <a:ea typeface="Roboto" panose="02000000000000000000" pitchFamily="2" charset="0"/>
                <a:cs typeface="Roboto" panose="02000000000000000000" pitchFamily="2" charset="0"/>
              </a:rPr>
              <a:t>Funded by the Inter-American Development Bank’s (IDB)’s French Climate Fund (RG-T3193) and Sustainable Energy and Climate Change Initiative (RG-T2713). </a:t>
            </a:r>
          </a:p>
          <a:p>
            <a:endParaRPr lang="en-US" sz="1700" b="0" i="0" u="none" strike="noStrike" dirty="0">
              <a:effectLst/>
              <a:latin typeface="Roboto" panose="02000000000000000000" pitchFamily="2" charset="0"/>
            </a:endParaRPr>
          </a:p>
          <a:p>
            <a:pPr marL="0" indent="0">
              <a:buNone/>
            </a:pPr>
            <a:endParaRPr lang="en-US" sz="1700" dirty="0"/>
          </a:p>
        </p:txBody>
      </p:sp>
    </p:spTree>
    <p:extLst>
      <p:ext uri="{BB962C8B-B14F-4D97-AF65-F5344CB8AC3E}">
        <p14:creationId xmlns:p14="http://schemas.microsoft.com/office/powerpoint/2010/main" val="662484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24" name="Group 123">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25"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126"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127"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128"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129"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130"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131"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132"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133"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134"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135"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136"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138" name="Group 137">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139"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140"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141"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142"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143"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144"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145"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146"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147"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148"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149"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150"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152" name="Rectangle 151">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4"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useBgFill="1">
        <p:nvSpPr>
          <p:cNvPr id="156" name="Rectangle 155">
            <a:extLst>
              <a:ext uri="{FF2B5EF4-FFF2-40B4-BE49-F238E27FC236}">
                <a16:creationId xmlns:a16="http://schemas.microsoft.com/office/drawing/2014/main" id="{22589B50-D615-4630-B6F7-29E99FF2C4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B87A83DF-4E7A-4A81-867E-10E29C4BD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 y="0"/>
            <a:ext cx="6111243"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F6BE84C4-06BB-742A-68DE-A8E78E262F35}"/>
              </a:ext>
            </a:extLst>
          </p:cNvPr>
          <p:cNvSpPr>
            <a:spLocks noGrp="1"/>
          </p:cNvSpPr>
          <p:nvPr>
            <p:ph type="title"/>
          </p:nvPr>
        </p:nvSpPr>
        <p:spPr>
          <a:xfrm>
            <a:off x="540279" y="967417"/>
            <a:ext cx="5280460" cy="3943250"/>
          </a:xfrm>
        </p:spPr>
        <p:txBody>
          <a:bodyPr vert="horz" lIns="91440" tIns="45720" rIns="91440" bIns="45720" rtlCol="0" anchor="b">
            <a:normAutofit/>
          </a:bodyPr>
          <a:lstStyle/>
          <a:p>
            <a:br>
              <a:rPr lang="en-US" sz="4000">
                <a:solidFill>
                  <a:srgbClr val="FEFFFF"/>
                </a:solidFill>
              </a:rPr>
            </a:br>
            <a:endParaRPr lang="en-US" sz="4000">
              <a:solidFill>
                <a:srgbClr val="FEFFFF"/>
              </a:solidFill>
            </a:endParaRPr>
          </a:p>
        </p:txBody>
      </p:sp>
      <p:sp>
        <p:nvSpPr>
          <p:cNvPr id="160" name="Freeform 27">
            <a:extLst>
              <a:ext uri="{FF2B5EF4-FFF2-40B4-BE49-F238E27FC236}">
                <a16:creationId xmlns:a16="http://schemas.microsoft.com/office/drawing/2014/main" id="{435515D7-4CE9-4558-BA93-E245EFB64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6881206" cy="857047"/>
          </a:xfrm>
          <a:custGeom>
            <a:avLst/>
            <a:gdLst>
              <a:gd name="connsiteX0" fmla="*/ 0 w 6881206"/>
              <a:gd name="connsiteY0" fmla="*/ 0 h 857047"/>
              <a:gd name="connsiteX1" fmla="*/ 653445 w 6881206"/>
              <a:gd name="connsiteY1" fmla="*/ 0 h 857047"/>
              <a:gd name="connsiteX2" fmla="*/ 1156123 w 6881206"/>
              <a:gd name="connsiteY2" fmla="*/ 0 h 857047"/>
              <a:gd name="connsiteX3" fmla="*/ 1380221 w 6881206"/>
              <a:gd name="connsiteY3" fmla="*/ 0 h 857047"/>
              <a:gd name="connsiteX4" fmla="*/ 1444324 w 6881206"/>
              <a:gd name="connsiteY4" fmla="*/ 0 h 857047"/>
              <a:gd name="connsiteX5" fmla="*/ 1522072 w 6881206"/>
              <a:gd name="connsiteY5" fmla="*/ 0 h 857047"/>
              <a:gd name="connsiteX6" fmla="*/ 1596570 w 6881206"/>
              <a:gd name="connsiteY6" fmla="*/ 0 h 857047"/>
              <a:gd name="connsiteX7" fmla="*/ 1893047 w 6881206"/>
              <a:gd name="connsiteY7" fmla="*/ 0 h 857047"/>
              <a:gd name="connsiteX8" fmla="*/ 1978260 w 6881206"/>
              <a:gd name="connsiteY8" fmla="*/ 0 h 857047"/>
              <a:gd name="connsiteX9" fmla="*/ 2032793 w 6881206"/>
              <a:gd name="connsiteY9" fmla="*/ 0 h 857047"/>
              <a:gd name="connsiteX10" fmla="*/ 2095032 w 6881206"/>
              <a:gd name="connsiteY10" fmla="*/ 0 h 857047"/>
              <a:gd name="connsiteX11" fmla="*/ 2574748 w 6881206"/>
              <a:gd name="connsiteY11" fmla="*/ 0 h 857047"/>
              <a:gd name="connsiteX12" fmla="*/ 2712413 w 6881206"/>
              <a:gd name="connsiteY12" fmla="*/ 0 h 857047"/>
              <a:gd name="connsiteX13" fmla="*/ 2724164 w 6881206"/>
              <a:gd name="connsiteY13" fmla="*/ 0 h 857047"/>
              <a:gd name="connsiteX14" fmla="*/ 2806423 w 6881206"/>
              <a:gd name="connsiteY14" fmla="*/ 0 h 857047"/>
              <a:gd name="connsiteX15" fmla="*/ 2975563 w 6881206"/>
              <a:gd name="connsiteY15" fmla="*/ 0 h 857047"/>
              <a:gd name="connsiteX16" fmla="*/ 3029696 w 6881206"/>
              <a:gd name="connsiteY16" fmla="*/ 0 h 857047"/>
              <a:gd name="connsiteX17" fmla="*/ 3216247 w 6881206"/>
              <a:gd name="connsiteY17" fmla="*/ 0 h 857047"/>
              <a:gd name="connsiteX18" fmla="*/ 3464491 w 6881206"/>
              <a:gd name="connsiteY18" fmla="*/ 0 h 857047"/>
              <a:gd name="connsiteX19" fmla="*/ 3476820 w 6881206"/>
              <a:gd name="connsiteY19" fmla="*/ 0 h 857047"/>
              <a:gd name="connsiteX20" fmla="*/ 3508932 w 6881206"/>
              <a:gd name="connsiteY20" fmla="*/ 0 h 857047"/>
              <a:gd name="connsiteX21" fmla="*/ 3518154 w 6881206"/>
              <a:gd name="connsiteY21" fmla="*/ 0 h 857047"/>
              <a:gd name="connsiteX22" fmla="*/ 3563124 w 6881206"/>
              <a:gd name="connsiteY22" fmla="*/ 0 h 857047"/>
              <a:gd name="connsiteX23" fmla="*/ 3568615 w 6881206"/>
              <a:gd name="connsiteY23" fmla="*/ 0 h 857047"/>
              <a:gd name="connsiteX24" fmla="*/ 3582711 w 6881206"/>
              <a:gd name="connsiteY24" fmla="*/ 0 h 857047"/>
              <a:gd name="connsiteX25" fmla="*/ 3607047 w 6881206"/>
              <a:gd name="connsiteY25" fmla="*/ 0 h 857047"/>
              <a:gd name="connsiteX26" fmla="*/ 3711363 w 6881206"/>
              <a:gd name="connsiteY26" fmla="*/ 0 h 857047"/>
              <a:gd name="connsiteX27" fmla="*/ 3757936 w 6881206"/>
              <a:gd name="connsiteY27" fmla="*/ 0 h 857047"/>
              <a:gd name="connsiteX28" fmla="*/ 3914505 w 6881206"/>
              <a:gd name="connsiteY28" fmla="*/ 0 h 857047"/>
              <a:gd name="connsiteX29" fmla="*/ 4099165 w 6881206"/>
              <a:gd name="connsiteY29" fmla="*/ 0 h 857047"/>
              <a:gd name="connsiteX30" fmla="*/ 4176573 w 6881206"/>
              <a:gd name="connsiteY30" fmla="*/ 0 h 857047"/>
              <a:gd name="connsiteX31" fmla="*/ 4211043 w 6881206"/>
              <a:gd name="connsiteY31" fmla="*/ 0 h 857047"/>
              <a:gd name="connsiteX32" fmla="*/ 4249415 w 6881206"/>
              <a:gd name="connsiteY32" fmla="*/ 0 h 857047"/>
              <a:gd name="connsiteX33" fmla="*/ 4292911 w 6881206"/>
              <a:gd name="connsiteY33" fmla="*/ 0 h 857047"/>
              <a:gd name="connsiteX34" fmla="*/ 4715176 w 6881206"/>
              <a:gd name="connsiteY34" fmla="*/ 0 h 857047"/>
              <a:gd name="connsiteX35" fmla="*/ 4749035 w 6881206"/>
              <a:gd name="connsiteY35" fmla="*/ 0 h 857047"/>
              <a:gd name="connsiteX36" fmla="*/ 5107279 w 6881206"/>
              <a:gd name="connsiteY36" fmla="*/ 0 h 857047"/>
              <a:gd name="connsiteX37" fmla="*/ 5446306 w 6881206"/>
              <a:gd name="connsiteY37" fmla="*/ 0 h 857047"/>
              <a:gd name="connsiteX38" fmla="*/ 5654500 w 6881206"/>
              <a:gd name="connsiteY38" fmla="*/ 0 h 857047"/>
              <a:gd name="connsiteX39" fmla="*/ 5879355 w 6881206"/>
              <a:gd name="connsiteY39" fmla="*/ 0 h 857047"/>
              <a:gd name="connsiteX40" fmla="*/ 6374171 w 6881206"/>
              <a:gd name="connsiteY40" fmla="*/ 0 h 857047"/>
              <a:gd name="connsiteX41" fmla="*/ 6382691 w 6881206"/>
              <a:gd name="connsiteY41" fmla="*/ 0 h 857047"/>
              <a:gd name="connsiteX42" fmla="*/ 6406881 w 6881206"/>
              <a:gd name="connsiteY42" fmla="*/ 10516 h 857047"/>
              <a:gd name="connsiteX43" fmla="*/ 6411719 w 6881206"/>
              <a:gd name="connsiteY43" fmla="*/ 15774 h 857047"/>
              <a:gd name="connsiteX44" fmla="*/ 6412418 w 6881206"/>
              <a:gd name="connsiteY44" fmla="*/ 16534 h 857047"/>
              <a:gd name="connsiteX45" fmla="*/ 6413765 w 6881206"/>
              <a:gd name="connsiteY45" fmla="*/ 17998 h 857047"/>
              <a:gd name="connsiteX46" fmla="*/ 6418286 w 6881206"/>
              <a:gd name="connsiteY46" fmla="*/ 21854 h 857047"/>
              <a:gd name="connsiteX47" fmla="*/ 6867337 w 6881206"/>
              <a:gd name="connsiteY47" fmla="*/ 404863 h 857047"/>
              <a:gd name="connsiteX48" fmla="*/ 6867337 w 6881206"/>
              <a:gd name="connsiteY48" fmla="*/ 452185 h 857047"/>
              <a:gd name="connsiteX49" fmla="*/ 6491457 w 6881206"/>
              <a:gd name="connsiteY49" fmla="*/ 772784 h 857047"/>
              <a:gd name="connsiteX50" fmla="*/ 6413765 w 6881206"/>
              <a:gd name="connsiteY50" fmla="*/ 839050 h 857047"/>
              <a:gd name="connsiteX51" fmla="*/ 6411719 w 6881206"/>
              <a:gd name="connsiteY51" fmla="*/ 841273 h 857047"/>
              <a:gd name="connsiteX52" fmla="*/ 6406881 w 6881206"/>
              <a:gd name="connsiteY52" fmla="*/ 846531 h 857047"/>
              <a:gd name="connsiteX53" fmla="*/ 6382691 w 6881206"/>
              <a:gd name="connsiteY53" fmla="*/ 857047 h 857047"/>
              <a:gd name="connsiteX54" fmla="*/ 6374171 w 6881206"/>
              <a:gd name="connsiteY54" fmla="*/ 857047 h 857047"/>
              <a:gd name="connsiteX55" fmla="*/ 6368680 w 6881206"/>
              <a:gd name="connsiteY55" fmla="*/ 857047 h 857047"/>
              <a:gd name="connsiteX56" fmla="*/ 6348221 w 6881206"/>
              <a:gd name="connsiteY56" fmla="*/ 857047 h 857047"/>
              <a:gd name="connsiteX57" fmla="*/ 6330248 w 6881206"/>
              <a:gd name="connsiteY57" fmla="*/ 857047 h 857047"/>
              <a:gd name="connsiteX58" fmla="*/ 6266353 w 6881206"/>
              <a:gd name="connsiteY58" fmla="*/ 857047 h 857047"/>
              <a:gd name="connsiteX59" fmla="*/ 6225932 w 6881206"/>
              <a:gd name="connsiteY59" fmla="*/ 857047 h 857047"/>
              <a:gd name="connsiteX60" fmla="*/ 6106926 w 6881206"/>
              <a:gd name="connsiteY60" fmla="*/ 857047 h 857047"/>
              <a:gd name="connsiteX61" fmla="*/ 6022790 w 6881206"/>
              <a:gd name="connsiteY61" fmla="*/ 857047 h 857047"/>
              <a:gd name="connsiteX62" fmla="*/ 5844088 w 6881206"/>
              <a:gd name="connsiteY62" fmla="*/ 857047 h 857047"/>
              <a:gd name="connsiteX63" fmla="*/ 5687880 w 6881206"/>
              <a:gd name="connsiteY63" fmla="*/ 857047 h 857047"/>
              <a:gd name="connsiteX64" fmla="*/ 5451985 w 6881206"/>
              <a:gd name="connsiteY64" fmla="*/ 857047 h 857047"/>
              <a:gd name="connsiteX65" fmla="*/ 5188261 w 6881206"/>
              <a:gd name="connsiteY65" fmla="*/ 857047 h 857047"/>
              <a:gd name="connsiteX66" fmla="*/ 4904764 w 6881206"/>
              <a:gd name="connsiteY66" fmla="*/ 857047 h 857047"/>
              <a:gd name="connsiteX67" fmla="*/ 4490989 w 6881206"/>
              <a:gd name="connsiteY67" fmla="*/ 857047 h 857047"/>
              <a:gd name="connsiteX68" fmla="*/ 4176573 w 6881206"/>
              <a:gd name="connsiteY68" fmla="*/ 857047 h 857047"/>
              <a:gd name="connsiteX69" fmla="*/ 4099165 w 6881206"/>
              <a:gd name="connsiteY69" fmla="*/ 857047 h 857047"/>
              <a:gd name="connsiteX70" fmla="*/ 4089943 w 6881206"/>
              <a:gd name="connsiteY70" fmla="*/ 857047 h 857047"/>
              <a:gd name="connsiteX71" fmla="*/ 4057940 w 6881206"/>
              <a:gd name="connsiteY71" fmla="*/ 857047 h 857047"/>
              <a:gd name="connsiteX72" fmla="*/ 4025386 w 6881206"/>
              <a:gd name="connsiteY72" fmla="*/ 857047 h 857047"/>
              <a:gd name="connsiteX73" fmla="*/ 3850160 w 6881206"/>
              <a:gd name="connsiteY73" fmla="*/ 857047 h 857047"/>
              <a:gd name="connsiteX74" fmla="*/ 3563124 w 6881206"/>
              <a:gd name="connsiteY74" fmla="*/ 857047 h 857047"/>
              <a:gd name="connsiteX75" fmla="*/ 3550795 w 6881206"/>
              <a:gd name="connsiteY75" fmla="*/ 857047 h 857047"/>
              <a:gd name="connsiteX76" fmla="*/ 3508932 w 6881206"/>
              <a:gd name="connsiteY76" fmla="*/ 857047 h 857047"/>
              <a:gd name="connsiteX77" fmla="*/ 3483683 w 6881206"/>
              <a:gd name="connsiteY77" fmla="*/ 857047 h 857047"/>
              <a:gd name="connsiteX78" fmla="*/ 3464491 w 6881206"/>
              <a:gd name="connsiteY78" fmla="*/ 857047 h 857047"/>
              <a:gd name="connsiteX79" fmla="*/ 3452740 w 6881206"/>
              <a:gd name="connsiteY79" fmla="*/ 857047 h 857047"/>
              <a:gd name="connsiteX80" fmla="*/ 3423719 w 6881206"/>
              <a:gd name="connsiteY80" fmla="*/ 857047 h 857047"/>
              <a:gd name="connsiteX81" fmla="*/ 3370481 w 6881206"/>
              <a:gd name="connsiteY81" fmla="*/ 857047 h 857047"/>
              <a:gd name="connsiteX82" fmla="*/ 3306946 w 6881206"/>
              <a:gd name="connsiteY82" fmla="*/ 857047 h 857047"/>
              <a:gd name="connsiteX83" fmla="*/ 3147208 w 6881206"/>
              <a:gd name="connsiteY83" fmla="*/ 857047 h 857047"/>
              <a:gd name="connsiteX84" fmla="*/ 3114429 w 6881206"/>
              <a:gd name="connsiteY84" fmla="*/ 857047 h 857047"/>
              <a:gd name="connsiteX85" fmla="*/ 2960658 w 6881206"/>
              <a:gd name="connsiteY85" fmla="*/ 857047 h 857047"/>
              <a:gd name="connsiteX86" fmla="*/ 2827230 w 6881206"/>
              <a:gd name="connsiteY86" fmla="*/ 857047 h 857047"/>
              <a:gd name="connsiteX87" fmla="*/ 2712413 w 6881206"/>
              <a:gd name="connsiteY87" fmla="*/ 857047 h 857047"/>
              <a:gd name="connsiteX88" fmla="*/ 2680242 w 6881206"/>
              <a:gd name="connsiteY88" fmla="*/ 857047 h 857047"/>
              <a:gd name="connsiteX89" fmla="*/ 2603835 w 6881206"/>
              <a:gd name="connsiteY89" fmla="*/ 857047 h 857047"/>
              <a:gd name="connsiteX90" fmla="*/ 2455042 w 6881206"/>
              <a:gd name="connsiteY90" fmla="*/ 857047 h 857047"/>
              <a:gd name="connsiteX91" fmla="*/ 2426415 w 6881206"/>
              <a:gd name="connsiteY91" fmla="*/ 857047 h 857047"/>
              <a:gd name="connsiteX92" fmla="*/ 2209736 w 6881206"/>
              <a:gd name="connsiteY92" fmla="*/ 857047 h 857047"/>
              <a:gd name="connsiteX93" fmla="*/ 1893047 w 6881206"/>
              <a:gd name="connsiteY93" fmla="*/ 857047 h 857047"/>
              <a:gd name="connsiteX94" fmla="*/ 1885034 w 6881206"/>
              <a:gd name="connsiteY94" fmla="*/ 857047 h 857047"/>
              <a:gd name="connsiteX95" fmla="*/ 1843786 w 6881206"/>
              <a:gd name="connsiteY95" fmla="*/ 857047 h 857047"/>
              <a:gd name="connsiteX96" fmla="*/ 1828944 w 6881206"/>
              <a:gd name="connsiteY96" fmla="*/ 857047 h 857047"/>
              <a:gd name="connsiteX97" fmla="*/ 1380221 w 6881206"/>
              <a:gd name="connsiteY97" fmla="*/ 857047 h 857047"/>
              <a:gd name="connsiteX98" fmla="*/ 1333065 w 6881206"/>
              <a:gd name="connsiteY98" fmla="*/ 857047 h 857047"/>
              <a:gd name="connsiteX99" fmla="*/ 653445 w 6881206"/>
              <a:gd name="connsiteY99" fmla="*/ 857047 h 857047"/>
              <a:gd name="connsiteX100" fmla="*/ 0 w 6881206"/>
              <a:gd name="connsiteY100" fmla="*/ 857047 h 857047"/>
              <a:gd name="connsiteX101" fmla="*/ 0 w 6881206"/>
              <a:gd name="connsiteY101" fmla="*/ 0 h 85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6881206" h="857047">
                <a:moveTo>
                  <a:pt x="0" y="0"/>
                </a:moveTo>
                <a:cubicBezTo>
                  <a:pt x="0" y="0"/>
                  <a:pt x="0" y="0"/>
                  <a:pt x="653445" y="0"/>
                </a:cubicBezTo>
                <a:cubicBezTo>
                  <a:pt x="653445" y="0"/>
                  <a:pt x="653445" y="0"/>
                  <a:pt x="1156123" y="0"/>
                </a:cubicBezTo>
                <a:lnTo>
                  <a:pt x="1380221" y="0"/>
                </a:lnTo>
                <a:cubicBezTo>
                  <a:pt x="1380221" y="0"/>
                  <a:pt x="1380221" y="0"/>
                  <a:pt x="1444324" y="0"/>
                </a:cubicBezTo>
                <a:lnTo>
                  <a:pt x="1522072" y="0"/>
                </a:lnTo>
                <a:lnTo>
                  <a:pt x="1596570" y="0"/>
                </a:lnTo>
                <a:cubicBezTo>
                  <a:pt x="1668686" y="0"/>
                  <a:pt x="1764840" y="0"/>
                  <a:pt x="1893047" y="0"/>
                </a:cubicBezTo>
                <a:cubicBezTo>
                  <a:pt x="1893047" y="0"/>
                  <a:pt x="1893047" y="0"/>
                  <a:pt x="1978260" y="0"/>
                </a:cubicBezTo>
                <a:lnTo>
                  <a:pt x="2032793" y="0"/>
                </a:lnTo>
                <a:lnTo>
                  <a:pt x="2095032" y="0"/>
                </a:lnTo>
                <a:cubicBezTo>
                  <a:pt x="2196025" y="0"/>
                  <a:pt x="2347515" y="0"/>
                  <a:pt x="2574748" y="0"/>
                </a:cubicBezTo>
                <a:lnTo>
                  <a:pt x="2712413" y="0"/>
                </a:lnTo>
                <a:lnTo>
                  <a:pt x="2724164" y="0"/>
                </a:lnTo>
                <a:lnTo>
                  <a:pt x="2806423" y="0"/>
                </a:lnTo>
                <a:lnTo>
                  <a:pt x="2975563" y="0"/>
                </a:lnTo>
                <a:lnTo>
                  <a:pt x="3029696" y="0"/>
                </a:lnTo>
                <a:lnTo>
                  <a:pt x="3216247" y="0"/>
                </a:lnTo>
                <a:lnTo>
                  <a:pt x="3464491" y="0"/>
                </a:lnTo>
                <a:lnTo>
                  <a:pt x="3476820" y="0"/>
                </a:lnTo>
                <a:lnTo>
                  <a:pt x="3508932" y="0"/>
                </a:lnTo>
                <a:cubicBezTo>
                  <a:pt x="3508932" y="0"/>
                  <a:pt x="3508932" y="0"/>
                  <a:pt x="3518154" y="0"/>
                </a:cubicBezTo>
                <a:lnTo>
                  <a:pt x="3563124" y="0"/>
                </a:lnTo>
                <a:lnTo>
                  <a:pt x="3568615" y="0"/>
                </a:lnTo>
                <a:lnTo>
                  <a:pt x="3582711" y="0"/>
                </a:lnTo>
                <a:lnTo>
                  <a:pt x="3607047" y="0"/>
                </a:lnTo>
                <a:lnTo>
                  <a:pt x="3711363" y="0"/>
                </a:lnTo>
                <a:lnTo>
                  <a:pt x="3757936" y="0"/>
                </a:lnTo>
                <a:lnTo>
                  <a:pt x="3914505" y="0"/>
                </a:lnTo>
                <a:lnTo>
                  <a:pt x="4099165" y="0"/>
                </a:lnTo>
                <a:cubicBezTo>
                  <a:pt x="4099165" y="0"/>
                  <a:pt x="4099165" y="0"/>
                  <a:pt x="4176573" y="0"/>
                </a:cubicBezTo>
                <a:cubicBezTo>
                  <a:pt x="4176573" y="0"/>
                  <a:pt x="4176573" y="0"/>
                  <a:pt x="4211043" y="0"/>
                </a:cubicBezTo>
                <a:lnTo>
                  <a:pt x="4249415" y="0"/>
                </a:lnTo>
                <a:lnTo>
                  <a:pt x="4292911" y="0"/>
                </a:lnTo>
                <a:cubicBezTo>
                  <a:pt x="4370470" y="0"/>
                  <a:pt x="4499735" y="0"/>
                  <a:pt x="4715176" y="0"/>
                </a:cubicBezTo>
                <a:lnTo>
                  <a:pt x="4749035" y="0"/>
                </a:lnTo>
                <a:lnTo>
                  <a:pt x="5107279" y="0"/>
                </a:lnTo>
                <a:lnTo>
                  <a:pt x="5446306" y="0"/>
                </a:lnTo>
                <a:lnTo>
                  <a:pt x="5654500" y="0"/>
                </a:lnTo>
                <a:lnTo>
                  <a:pt x="5879355" y="0"/>
                </a:lnTo>
                <a:lnTo>
                  <a:pt x="6374171" y="0"/>
                </a:lnTo>
                <a:lnTo>
                  <a:pt x="6382691" y="0"/>
                </a:lnTo>
                <a:cubicBezTo>
                  <a:pt x="6392367" y="0"/>
                  <a:pt x="6402043" y="5258"/>
                  <a:pt x="6406881" y="10516"/>
                </a:cubicBezTo>
                <a:cubicBezTo>
                  <a:pt x="6406881" y="10516"/>
                  <a:pt x="6411719" y="10516"/>
                  <a:pt x="6411719" y="15774"/>
                </a:cubicBezTo>
                <a:cubicBezTo>
                  <a:pt x="6411719" y="15774"/>
                  <a:pt x="6411719" y="15774"/>
                  <a:pt x="6412418" y="16534"/>
                </a:cubicBezTo>
                <a:lnTo>
                  <a:pt x="6413765" y="17998"/>
                </a:lnTo>
                <a:lnTo>
                  <a:pt x="6418286" y="21854"/>
                </a:lnTo>
                <a:cubicBezTo>
                  <a:pt x="6439669" y="40092"/>
                  <a:pt x="6525203" y="113046"/>
                  <a:pt x="6867337" y="404863"/>
                </a:cubicBezTo>
                <a:cubicBezTo>
                  <a:pt x="6885830" y="415379"/>
                  <a:pt x="6885830" y="436411"/>
                  <a:pt x="6867337" y="452185"/>
                </a:cubicBezTo>
                <a:cubicBezTo>
                  <a:pt x="6867337" y="452185"/>
                  <a:pt x="6867337" y="452185"/>
                  <a:pt x="6491457" y="772784"/>
                </a:cubicBezTo>
                <a:lnTo>
                  <a:pt x="6413765" y="839050"/>
                </a:lnTo>
                <a:lnTo>
                  <a:pt x="6411719" y="841273"/>
                </a:lnTo>
                <a:cubicBezTo>
                  <a:pt x="6411719" y="841273"/>
                  <a:pt x="6406881" y="841273"/>
                  <a:pt x="6406881" y="846531"/>
                </a:cubicBezTo>
                <a:cubicBezTo>
                  <a:pt x="6402043" y="851789"/>
                  <a:pt x="6392367" y="857047"/>
                  <a:pt x="6382691" y="857047"/>
                </a:cubicBezTo>
                <a:lnTo>
                  <a:pt x="6374171" y="857047"/>
                </a:lnTo>
                <a:lnTo>
                  <a:pt x="6368680" y="857047"/>
                </a:lnTo>
                <a:lnTo>
                  <a:pt x="6348221" y="857047"/>
                </a:lnTo>
                <a:lnTo>
                  <a:pt x="6330248" y="857047"/>
                </a:lnTo>
                <a:lnTo>
                  <a:pt x="6266353" y="857047"/>
                </a:lnTo>
                <a:lnTo>
                  <a:pt x="6225932" y="857047"/>
                </a:lnTo>
                <a:lnTo>
                  <a:pt x="6106926" y="857047"/>
                </a:lnTo>
                <a:lnTo>
                  <a:pt x="6022790" y="857047"/>
                </a:lnTo>
                <a:lnTo>
                  <a:pt x="5844088" y="857047"/>
                </a:lnTo>
                <a:lnTo>
                  <a:pt x="5687880" y="857047"/>
                </a:lnTo>
                <a:lnTo>
                  <a:pt x="5451985" y="857047"/>
                </a:lnTo>
                <a:lnTo>
                  <a:pt x="5188261" y="857047"/>
                </a:lnTo>
                <a:lnTo>
                  <a:pt x="4904764" y="857047"/>
                </a:lnTo>
                <a:lnTo>
                  <a:pt x="4490989" y="857047"/>
                </a:lnTo>
                <a:lnTo>
                  <a:pt x="4176573" y="857047"/>
                </a:lnTo>
                <a:cubicBezTo>
                  <a:pt x="4176573" y="857047"/>
                  <a:pt x="4176573" y="857047"/>
                  <a:pt x="4099165" y="857047"/>
                </a:cubicBezTo>
                <a:cubicBezTo>
                  <a:pt x="4099165" y="857047"/>
                  <a:pt x="4099165" y="857047"/>
                  <a:pt x="4089943" y="857047"/>
                </a:cubicBezTo>
                <a:lnTo>
                  <a:pt x="4057940" y="857047"/>
                </a:lnTo>
                <a:lnTo>
                  <a:pt x="4025386" y="857047"/>
                </a:lnTo>
                <a:cubicBezTo>
                  <a:pt x="3988496" y="857047"/>
                  <a:pt x="3933162" y="857047"/>
                  <a:pt x="3850160" y="857047"/>
                </a:cubicBezTo>
                <a:lnTo>
                  <a:pt x="3563124" y="857047"/>
                </a:lnTo>
                <a:lnTo>
                  <a:pt x="3550795" y="857047"/>
                </a:lnTo>
                <a:lnTo>
                  <a:pt x="3508932" y="857047"/>
                </a:lnTo>
                <a:cubicBezTo>
                  <a:pt x="3508932" y="857047"/>
                  <a:pt x="3508932" y="857047"/>
                  <a:pt x="3483683" y="857047"/>
                </a:cubicBezTo>
                <a:lnTo>
                  <a:pt x="3464491" y="857047"/>
                </a:lnTo>
                <a:lnTo>
                  <a:pt x="3452740" y="857047"/>
                </a:lnTo>
                <a:lnTo>
                  <a:pt x="3423719" y="857047"/>
                </a:lnTo>
                <a:lnTo>
                  <a:pt x="3370481" y="857047"/>
                </a:lnTo>
                <a:lnTo>
                  <a:pt x="3306946" y="857047"/>
                </a:lnTo>
                <a:lnTo>
                  <a:pt x="3147208" y="857047"/>
                </a:lnTo>
                <a:lnTo>
                  <a:pt x="3114429" y="857047"/>
                </a:lnTo>
                <a:lnTo>
                  <a:pt x="2960658" y="857047"/>
                </a:lnTo>
                <a:lnTo>
                  <a:pt x="2827230" y="857047"/>
                </a:lnTo>
                <a:lnTo>
                  <a:pt x="2712413" y="857047"/>
                </a:lnTo>
                <a:lnTo>
                  <a:pt x="2680242" y="857047"/>
                </a:lnTo>
                <a:lnTo>
                  <a:pt x="2603835" y="857047"/>
                </a:lnTo>
                <a:lnTo>
                  <a:pt x="2455042" y="857047"/>
                </a:lnTo>
                <a:lnTo>
                  <a:pt x="2426415" y="857047"/>
                </a:lnTo>
                <a:lnTo>
                  <a:pt x="2209736" y="857047"/>
                </a:lnTo>
                <a:lnTo>
                  <a:pt x="1893047" y="857047"/>
                </a:lnTo>
                <a:cubicBezTo>
                  <a:pt x="1893047" y="857047"/>
                  <a:pt x="1893047" y="857047"/>
                  <a:pt x="1885034" y="857047"/>
                </a:cubicBezTo>
                <a:lnTo>
                  <a:pt x="1843786" y="857047"/>
                </a:lnTo>
                <a:lnTo>
                  <a:pt x="1828944" y="857047"/>
                </a:lnTo>
                <a:cubicBezTo>
                  <a:pt x="1764840" y="857047"/>
                  <a:pt x="1636634" y="857047"/>
                  <a:pt x="1380221" y="857047"/>
                </a:cubicBezTo>
                <a:lnTo>
                  <a:pt x="1333065" y="857047"/>
                </a:lnTo>
                <a:cubicBezTo>
                  <a:pt x="1136016" y="857047"/>
                  <a:pt x="910816" y="857047"/>
                  <a:pt x="653445" y="857047"/>
                </a:cubicBezTo>
                <a:cubicBezTo>
                  <a:pt x="653445" y="857047"/>
                  <a:pt x="653445" y="857047"/>
                  <a:pt x="0" y="857047"/>
                </a:cubicBezTo>
                <a:cubicBezTo>
                  <a:pt x="0" y="857047"/>
                  <a:pt x="0" y="857047"/>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3" name="Content Placeholder 20">
            <a:extLst>
              <a:ext uri="{FF2B5EF4-FFF2-40B4-BE49-F238E27FC236}">
                <a16:creationId xmlns:a16="http://schemas.microsoft.com/office/drawing/2014/main" id="{55901770-41D1-5DF1-4844-5599256CC9D9}"/>
              </a:ext>
            </a:extLst>
          </p:cNvPr>
          <p:cNvSpPr>
            <a:spLocks noGrp="1"/>
          </p:cNvSpPr>
          <p:nvPr>
            <p:ph idx="1"/>
          </p:nvPr>
        </p:nvSpPr>
        <p:spPr>
          <a:xfrm>
            <a:off x="0" y="5128491"/>
            <a:ext cx="6096000" cy="705451"/>
          </a:xfrm>
        </p:spPr>
        <p:txBody>
          <a:bodyPr vert="horz" lIns="91440" tIns="45720" rIns="91440" bIns="45720" rtlCol="0" anchor="ctr">
            <a:normAutofit/>
          </a:bodyPr>
          <a:lstStyle/>
          <a:p>
            <a:pPr marL="0" indent="0">
              <a:lnSpc>
                <a:spcPct val="90000"/>
              </a:lnSpc>
              <a:buNone/>
            </a:pPr>
            <a:r>
              <a:rPr lang="en-US" b="1" dirty="0">
                <a:solidFill>
                  <a:srgbClr val="FEFFFF"/>
                </a:solidFill>
                <a:latin typeface="Roboto" panose="02000000000000000000" pitchFamily="2" charset="0"/>
                <a:ea typeface="Roboto" panose="02000000000000000000" pitchFamily="2" charset="0"/>
                <a:cs typeface="Roboto" panose="02000000000000000000" pitchFamily="2" charset="0"/>
              </a:rPr>
              <a:t>Representative Decarbonization Actions in Costa Rica’s NDP</a:t>
            </a:r>
          </a:p>
        </p:txBody>
      </p:sp>
      <p:pic>
        <p:nvPicPr>
          <p:cNvPr id="20" name="Picture 19" descr="A diagram of energy efficiency&#10;&#10;Description automatically generated">
            <a:extLst>
              <a:ext uri="{FF2B5EF4-FFF2-40B4-BE49-F238E27FC236}">
                <a16:creationId xmlns:a16="http://schemas.microsoft.com/office/drawing/2014/main" id="{B6CC0BB9-8712-3974-8052-F699BD0B3DEF}"/>
              </a:ext>
            </a:extLst>
          </p:cNvPr>
          <p:cNvPicPr>
            <a:picLocks noChangeAspect="1"/>
          </p:cNvPicPr>
          <p:nvPr/>
        </p:nvPicPr>
        <p:blipFill>
          <a:blip r:embed="rId3"/>
          <a:stretch>
            <a:fillRect/>
          </a:stretch>
        </p:blipFill>
        <p:spPr>
          <a:xfrm>
            <a:off x="6116092" y="-4748"/>
            <a:ext cx="6048684" cy="6858000"/>
          </a:xfrm>
          <a:prstGeom prst="rect">
            <a:avLst/>
          </a:prstGeom>
        </p:spPr>
      </p:pic>
      <p:pic>
        <p:nvPicPr>
          <p:cNvPr id="22" name="Content Placeholder 6" descr="A graph of different colored bars&#10;&#10;Description automatically generated">
            <a:extLst>
              <a:ext uri="{FF2B5EF4-FFF2-40B4-BE49-F238E27FC236}">
                <a16:creationId xmlns:a16="http://schemas.microsoft.com/office/drawing/2014/main" id="{722FD4B1-2B64-E072-822A-B57CD6846E1C}"/>
              </a:ext>
            </a:extLst>
          </p:cNvPr>
          <p:cNvPicPr>
            <a:picLocks noChangeAspect="1"/>
          </p:cNvPicPr>
          <p:nvPr/>
        </p:nvPicPr>
        <p:blipFill>
          <a:blip r:embed="rId4"/>
          <a:stretch>
            <a:fillRect/>
          </a:stretch>
        </p:blipFill>
        <p:spPr>
          <a:xfrm>
            <a:off x="214827" y="515298"/>
            <a:ext cx="5723880" cy="3833234"/>
          </a:xfrm>
          <a:prstGeom prst="rect">
            <a:avLst/>
          </a:prstGeom>
        </p:spPr>
      </p:pic>
    </p:spTree>
    <p:extLst>
      <p:ext uri="{BB962C8B-B14F-4D97-AF65-F5344CB8AC3E}">
        <p14:creationId xmlns:p14="http://schemas.microsoft.com/office/powerpoint/2010/main" val="2651098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0ED481-1426-529E-B198-D3EE02D5B6CC}"/>
              </a:ext>
            </a:extLst>
          </p:cNvPr>
          <p:cNvSpPr>
            <a:spLocks noGrp="1"/>
          </p:cNvSpPr>
          <p:nvPr>
            <p:ph type="title"/>
          </p:nvPr>
        </p:nvSpPr>
        <p:spPr>
          <a:xfrm>
            <a:off x="1259893" y="3101093"/>
            <a:ext cx="2454052" cy="3029344"/>
          </a:xfrm>
        </p:spPr>
        <p:txBody>
          <a:bodyPr>
            <a:normAutofit/>
          </a:bodyPr>
          <a:lstStyle/>
          <a:p>
            <a:r>
              <a:rPr lang="en-US" sz="3200" dirty="0">
                <a:solidFill>
                  <a:schemeClr val="bg1"/>
                </a:solidFill>
                <a:latin typeface="Roboto" panose="02000000000000000000" pitchFamily="2" charset="0"/>
                <a:ea typeface="Roboto" panose="02000000000000000000" pitchFamily="2" charset="0"/>
                <a:cs typeface="Roboto" panose="02000000000000000000" pitchFamily="2" charset="0"/>
              </a:rPr>
              <a:t>Literature Review</a:t>
            </a:r>
          </a:p>
        </p:txBody>
      </p:sp>
      <p:sp>
        <p:nvSpPr>
          <p:cNvPr id="29"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endParaRPr lang="en-US"/>
          </a:p>
        </p:txBody>
      </p:sp>
      <p:sp useBgFill="1">
        <p:nvSpPr>
          <p:cNvPr id="30" name="Rectangle 29">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6C86949-F2BC-5BE7-E50E-D81012D867B6}"/>
              </a:ext>
            </a:extLst>
          </p:cNvPr>
          <p:cNvSpPr>
            <a:spLocks noGrp="1"/>
          </p:cNvSpPr>
          <p:nvPr>
            <p:ph idx="1"/>
          </p:nvPr>
        </p:nvSpPr>
        <p:spPr>
          <a:xfrm>
            <a:off x="4706578" y="589722"/>
            <a:ext cx="6798033" cy="5321500"/>
          </a:xfrm>
        </p:spPr>
        <p:txBody>
          <a:bodyPr anchor="ctr">
            <a:normAutofit lnSpcReduction="10000"/>
          </a:bodyPr>
          <a:lstStyle/>
          <a:p>
            <a:r>
              <a:rPr lang="en-US" sz="2000" dirty="0" err="1">
                <a:latin typeface="Roboto" panose="02000000000000000000" pitchFamily="2" charset="0"/>
                <a:ea typeface="Roboto" panose="02000000000000000000" pitchFamily="2" charset="0"/>
                <a:cs typeface="Roboto" panose="02000000000000000000" pitchFamily="2" charset="0"/>
              </a:rPr>
              <a:t>Böhringer</a:t>
            </a:r>
            <a:r>
              <a:rPr lang="en-US" sz="2000" dirty="0">
                <a:latin typeface="Roboto" panose="02000000000000000000" pitchFamily="2" charset="0"/>
                <a:ea typeface="Roboto" panose="02000000000000000000" pitchFamily="2" charset="0"/>
                <a:cs typeface="Roboto" panose="02000000000000000000" pitchFamily="2" charset="0"/>
              </a:rPr>
              <a:t>, C., Rivers, N., Rutherford, T., &amp; </a:t>
            </a:r>
            <a:r>
              <a:rPr lang="en-US" sz="2000" dirty="0" err="1">
                <a:latin typeface="Roboto" panose="02000000000000000000" pitchFamily="2" charset="0"/>
                <a:ea typeface="Roboto" panose="02000000000000000000" pitchFamily="2" charset="0"/>
                <a:cs typeface="Roboto" panose="02000000000000000000" pitchFamily="2" charset="0"/>
              </a:rPr>
              <a:t>Wigle</a:t>
            </a:r>
            <a:r>
              <a:rPr lang="en-US" sz="2000" dirty="0">
                <a:latin typeface="Roboto" panose="02000000000000000000" pitchFamily="2" charset="0"/>
                <a:ea typeface="Roboto" panose="02000000000000000000" pitchFamily="2" charset="0"/>
                <a:cs typeface="Roboto" panose="02000000000000000000" pitchFamily="2" charset="0"/>
              </a:rPr>
              <a:t>, R. (2015). </a:t>
            </a:r>
            <a:r>
              <a:rPr lang="en-US" sz="2000" u="sng" dirty="0">
                <a:latin typeface="Roboto" panose="02000000000000000000" pitchFamily="2" charset="0"/>
                <a:ea typeface="Roboto" panose="02000000000000000000" pitchFamily="2" charset="0"/>
                <a:cs typeface="Roboto" panose="02000000000000000000" pitchFamily="2" charset="0"/>
              </a:rPr>
              <a:t>Sharing the burden for climate change mitigation in the Canadian federation. </a:t>
            </a:r>
            <a:r>
              <a:rPr lang="en-US" sz="2000" dirty="0">
                <a:latin typeface="Roboto" panose="02000000000000000000" pitchFamily="2" charset="0"/>
                <a:ea typeface="Roboto" panose="02000000000000000000" pitchFamily="2" charset="0"/>
                <a:cs typeface="Roboto" panose="02000000000000000000" pitchFamily="2" charset="0"/>
              </a:rPr>
              <a:t>The Canadian Journal of Economics / Revue Canadienne </a:t>
            </a:r>
            <a:r>
              <a:rPr lang="en-US" sz="2000" dirty="0" err="1">
                <a:latin typeface="Roboto" panose="02000000000000000000" pitchFamily="2" charset="0"/>
                <a:ea typeface="Roboto" panose="02000000000000000000" pitchFamily="2" charset="0"/>
                <a:cs typeface="Roboto" panose="02000000000000000000" pitchFamily="2" charset="0"/>
              </a:rPr>
              <a:t>d’Economique</a:t>
            </a:r>
            <a:r>
              <a:rPr lang="en-US" sz="2000" dirty="0">
                <a:latin typeface="Roboto" panose="02000000000000000000" pitchFamily="2" charset="0"/>
                <a:ea typeface="Roboto" panose="02000000000000000000" pitchFamily="2" charset="0"/>
                <a:cs typeface="Roboto" panose="02000000000000000000" pitchFamily="2" charset="0"/>
              </a:rPr>
              <a:t>, 48(4), 1350–1380. </a:t>
            </a:r>
          </a:p>
          <a:p>
            <a:r>
              <a:rPr lang="en-US" sz="2000" dirty="0">
                <a:latin typeface="Roboto" panose="02000000000000000000" pitchFamily="2" charset="0"/>
                <a:ea typeface="Roboto" panose="02000000000000000000" pitchFamily="2" charset="0"/>
                <a:cs typeface="Roboto" panose="02000000000000000000" pitchFamily="2" charset="0"/>
              </a:rPr>
              <a:t>Beer, C. T. (2014). </a:t>
            </a:r>
            <a:r>
              <a:rPr lang="en-US" sz="2000" u="sng" dirty="0">
                <a:latin typeface="Roboto" panose="02000000000000000000" pitchFamily="2" charset="0"/>
                <a:ea typeface="Roboto" panose="02000000000000000000" pitchFamily="2" charset="0"/>
                <a:cs typeface="Roboto" panose="02000000000000000000" pitchFamily="2" charset="0"/>
              </a:rPr>
              <a:t>Climate Justice, the Global South, and Policy Preferences of Kenyan Environmental NGOs. The Global South</a:t>
            </a:r>
            <a:r>
              <a:rPr lang="en-US" sz="2000" dirty="0">
                <a:latin typeface="Roboto" panose="02000000000000000000" pitchFamily="2" charset="0"/>
                <a:ea typeface="Roboto" panose="02000000000000000000" pitchFamily="2" charset="0"/>
                <a:cs typeface="Roboto" panose="02000000000000000000" pitchFamily="2" charset="0"/>
              </a:rPr>
              <a:t>, 8(2), 84–100. https://</a:t>
            </a:r>
            <a:r>
              <a:rPr lang="en-US" sz="2000" dirty="0" err="1">
                <a:latin typeface="Roboto" panose="02000000000000000000" pitchFamily="2" charset="0"/>
                <a:ea typeface="Roboto" panose="02000000000000000000" pitchFamily="2" charset="0"/>
                <a:cs typeface="Roboto" panose="02000000000000000000" pitchFamily="2" charset="0"/>
              </a:rPr>
              <a:t>doi.org</a:t>
            </a:r>
            <a:r>
              <a:rPr lang="en-US" sz="2000" dirty="0">
                <a:latin typeface="Roboto" panose="02000000000000000000" pitchFamily="2" charset="0"/>
                <a:ea typeface="Roboto" panose="02000000000000000000" pitchFamily="2" charset="0"/>
                <a:cs typeface="Roboto" panose="02000000000000000000" pitchFamily="2" charset="0"/>
              </a:rPr>
              <a:t>/10.2979/globalsouth.8.2.84</a:t>
            </a:r>
          </a:p>
          <a:p>
            <a:r>
              <a:rPr lang="en-US" sz="2000" dirty="0">
                <a:latin typeface="Roboto" panose="02000000000000000000" pitchFamily="2" charset="0"/>
                <a:ea typeface="Roboto" panose="02000000000000000000" pitchFamily="2" charset="0"/>
                <a:cs typeface="Roboto" panose="02000000000000000000" pitchFamily="2" charset="0"/>
              </a:rPr>
              <a:t>Groves, David G., James Syme, Edmundo Molina-Perez, Carlos Calvo Hernandez, Luis F. Víctor-Gallardo, Guido Godinez-Zamora, Jairo Quirós-</a:t>
            </a:r>
            <a:r>
              <a:rPr lang="en-US" sz="2000" dirty="0" err="1">
                <a:latin typeface="Roboto" panose="02000000000000000000" pitchFamily="2" charset="0"/>
                <a:ea typeface="Roboto" panose="02000000000000000000" pitchFamily="2" charset="0"/>
                <a:cs typeface="Roboto" panose="02000000000000000000" pitchFamily="2" charset="0"/>
              </a:rPr>
              <a:t>Tortós</a:t>
            </a:r>
            <a:r>
              <a:rPr lang="en-US" sz="2000" dirty="0">
                <a:latin typeface="Roboto" panose="02000000000000000000" pitchFamily="2" charset="0"/>
                <a:ea typeface="Roboto" panose="02000000000000000000" pitchFamily="2" charset="0"/>
                <a:cs typeface="Roboto" panose="02000000000000000000" pitchFamily="2" charset="0"/>
              </a:rPr>
              <a:t>, Felipe De León </a:t>
            </a:r>
            <a:r>
              <a:rPr lang="en-US" sz="2000" dirty="0" err="1">
                <a:latin typeface="Roboto" panose="02000000000000000000" pitchFamily="2" charset="0"/>
                <a:ea typeface="Roboto" panose="02000000000000000000" pitchFamily="2" charset="0"/>
                <a:cs typeface="Roboto" panose="02000000000000000000" pitchFamily="2" charset="0"/>
              </a:rPr>
              <a:t>Denegri</a:t>
            </a:r>
            <a:r>
              <a:rPr lang="en-US" sz="2000" dirty="0">
                <a:latin typeface="Roboto" panose="02000000000000000000" pitchFamily="2" charset="0"/>
                <a:ea typeface="Roboto" panose="02000000000000000000" pitchFamily="2" charset="0"/>
                <a:cs typeface="Roboto" panose="02000000000000000000" pitchFamily="2" charset="0"/>
              </a:rPr>
              <a:t>, Andrea Meza Murillo, Valentina Saavedra Gómez, and Adrien Vogt-</a:t>
            </a:r>
            <a:r>
              <a:rPr lang="en-US" sz="2000" dirty="0" err="1">
                <a:latin typeface="Roboto" panose="02000000000000000000" pitchFamily="2" charset="0"/>
                <a:ea typeface="Roboto" panose="02000000000000000000" pitchFamily="2" charset="0"/>
                <a:cs typeface="Roboto" panose="02000000000000000000" pitchFamily="2" charset="0"/>
              </a:rPr>
              <a:t>Schilb</a:t>
            </a:r>
            <a:r>
              <a:rPr lang="en-US" sz="2000" dirty="0">
                <a:latin typeface="Roboto" panose="02000000000000000000" pitchFamily="2" charset="0"/>
                <a:ea typeface="Roboto" panose="02000000000000000000" pitchFamily="2" charset="0"/>
                <a:cs typeface="Roboto" panose="02000000000000000000" pitchFamily="2" charset="0"/>
              </a:rPr>
              <a:t>, </a:t>
            </a:r>
            <a:r>
              <a:rPr lang="en-US" sz="2000" u="sng" dirty="0">
                <a:latin typeface="Roboto" panose="02000000000000000000" pitchFamily="2" charset="0"/>
                <a:ea typeface="Roboto" panose="02000000000000000000" pitchFamily="2" charset="0"/>
                <a:cs typeface="Roboto" panose="02000000000000000000" pitchFamily="2" charset="0"/>
              </a:rPr>
              <a:t>The Benefits and Costs of Decarbonizing Costa Rica's Economy: Informing the Implementation of Costa Rica's National Decarbonization Plan Under Uncertainty</a:t>
            </a:r>
            <a:r>
              <a:rPr lang="en-US" sz="2000" dirty="0">
                <a:latin typeface="Roboto" panose="02000000000000000000" pitchFamily="2" charset="0"/>
                <a:ea typeface="Roboto" panose="02000000000000000000" pitchFamily="2" charset="0"/>
                <a:cs typeface="Roboto" panose="02000000000000000000" pitchFamily="2" charset="0"/>
              </a:rPr>
              <a:t>. Santa Monica, CA: RAND Corporation, 2020.</a:t>
            </a:r>
          </a:p>
          <a:p>
            <a:endParaRPr lang="en-US" dirty="0"/>
          </a:p>
        </p:txBody>
      </p:sp>
    </p:spTree>
    <p:extLst>
      <p:ext uri="{BB962C8B-B14F-4D97-AF65-F5344CB8AC3E}">
        <p14:creationId xmlns:p14="http://schemas.microsoft.com/office/powerpoint/2010/main" val="1738166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64749-20BB-639E-C905-4C3149A3BC37}"/>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Objective of the study</a:t>
            </a:r>
          </a:p>
        </p:txBody>
      </p:sp>
      <p:sp>
        <p:nvSpPr>
          <p:cNvPr id="3" name="Content Placeholder 2">
            <a:extLst>
              <a:ext uri="{FF2B5EF4-FFF2-40B4-BE49-F238E27FC236}">
                <a16:creationId xmlns:a16="http://schemas.microsoft.com/office/drawing/2014/main" id="{96D01DF6-DAFC-788B-8A7C-C2FF7A765A7D}"/>
              </a:ext>
            </a:extLst>
          </p:cNvPr>
          <p:cNvSpPr>
            <a:spLocks noGrp="1"/>
          </p:cNvSpPr>
          <p:nvPr>
            <p:ph idx="1"/>
          </p:nvPr>
        </p:nvSpPr>
        <p:spPr/>
        <p:txBody>
          <a:bodyPr/>
          <a:lstStyle/>
          <a:p>
            <a:r>
              <a:rPr lang="en-US" sz="2000" dirty="0">
                <a:solidFill>
                  <a:srgbClr val="000000"/>
                </a:solidFill>
                <a:effectLst/>
                <a:latin typeface="Roboto" panose="02000000000000000000" pitchFamily="2" charset="0"/>
                <a:ea typeface="Roboto" panose="02000000000000000000" pitchFamily="2" charset="0"/>
                <a:cs typeface="Roboto" panose="02000000000000000000" pitchFamily="2" charset="0"/>
              </a:rPr>
              <a:t>The idea is to measure how effective the National Decarbonization policy has been in Costa Rica in building a sense of global climate justice equity. </a:t>
            </a:r>
          </a:p>
          <a:p>
            <a:r>
              <a:rPr lang="en-US" sz="2000" dirty="0">
                <a:solidFill>
                  <a:srgbClr val="000000"/>
                </a:solidFill>
                <a:effectLst/>
                <a:latin typeface="Roboto" panose="02000000000000000000" pitchFamily="2" charset="0"/>
                <a:ea typeface="Roboto" panose="02000000000000000000" pitchFamily="2" charset="0"/>
                <a:cs typeface="Roboto" panose="02000000000000000000" pitchFamily="2" charset="0"/>
              </a:rPr>
              <a:t>In this study, the success of Costa Rica’s climate actions can enable other developing countries to effectively participate in climate negotiations, access climate finance, and implement climate policies. </a:t>
            </a:r>
          </a:p>
          <a:p>
            <a:r>
              <a:rPr lang="en-US" sz="2000" dirty="0">
                <a:solidFill>
                  <a:srgbClr val="000000"/>
                </a:solidFill>
                <a:latin typeface="Roboto" panose="02000000000000000000" pitchFamily="2" charset="0"/>
                <a:ea typeface="Roboto" panose="02000000000000000000" pitchFamily="2" charset="0"/>
                <a:cs typeface="Roboto" panose="02000000000000000000" pitchFamily="2" charset="0"/>
              </a:rPr>
              <a:t>To explain the causal relationship between CO2 emissions and GDP. Whether a decrease in CO2 emissions will lead to an increase in GDP in Costa Rica.</a:t>
            </a:r>
            <a:endParaRPr lang="en-US" sz="2000" dirty="0">
              <a:effectLst/>
              <a:latin typeface="Roboto" panose="02000000000000000000" pitchFamily="2" charset="0"/>
              <a:ea typeface="Roboto" panose="02000000000000000000" pitchFamily="2" charset="0"/>
              <a:cs typeface="Roboto" panose="02000000000000000000" pitchFamily="2" charset="0"/>
            </a:endParaRPr>
          </a:p>
          <a:p>
            <a:endParaRPr lang="en-US" dirty="0"/>
          </a:p>
        </p:txBody>
      </p:sp>
    </p:spTree>
    <p:extLst>
      <p:ext uri="{BB962C8B-B14F-4D97-AF65-F5344CB8AC3E}">
        <p14:creationId xmlns:p14="http://schemas.microsoft.com/office/powerpoint/2010/main" val="3908689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44C337-3893-4B29-A265-B1329150B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81E0B358-1267-4844-8B3D-B7A279B417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52" name="Freeform 51">
              <a:extLst>
                <a:ext uri="{FF2B5EF4-FFF2-40B4-BE49-F238E27FC236}">
                  <a16:creationId xmlns:a16="http://schemas.microsoft.com/office/drawing/2014/main" id="{B24AA06A-F1A5-4BB3-9486-9AE7A53B3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13" name="Freeform 12">
              <a:extLst>
                <a:ext uri="{FF2B5EF4-FFF2-40B4-BE49-F238E27FC236}">
                  <a16:creationId xmlns:a16="http://schemas.microsoft.com/office/drawing/2014/main" id="{BDF97590-C600-44CB-9303-4A3679F51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14" name="Freeform 13">
              <a:extLst>
                <a:ext uri="{FF2B5EF4-FFF2-40B4-BE49-F238E27FC236}">
                  <a16:creationId xmlns:a16="http://schemas.microsoft.com/office/drawing/2014/main" id="{A9BBE156-3FFA-4DC4-8468-35BD28DD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15" name="Freeform 14">
              <a:extLst>
                <a:ext uri="{FF2B5EF4-FFF2-40B4-BE49-F238E27FC236}">
                  <a16:creationId xmlns:a16="http://schemas.microsoft.com/office/drawing/2014/main" id="{F7960DE5-3810-4B1E-B1E2-3BAFEA91E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16" name="Freeform 15">
              <a:extLst>
                <a:ext uri="{FF2B5EF4-FFF2-40B4-BE49-F238E27FC236}">
                  <a16:creationId xmlns:a16="http://schemas.microsoft.com/office/drawing/2014/main" id="{359E957C-CE11-446F-8AA7-B3E98390B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17" name="Freeform 16">
              <a:extLst>
                <a:ext uri="{FF2B5EF4-FFF2-40B4-BE49-F238E27FC236}">
                  <a16:creationId xmlns:a16="http://schemas.microsoft.com/office/drawing/2014/main" id="{A3E9FE34-CA9E-4443-BEBF-D1B9A1C6C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18" name="Freeform 17">
              <a:extLst>
                <a:ext uri="{FF2B5EF4-FFF2-40B4-BE49-F238E27FC236}">
                  <a16:creationId xmlns:a16="http://schemas.microsoft.com/office/drawing/2014/main" id="{4F39D814-8A48-4509-BDEB-826F10659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19" name="Freeform 18">
              <a:extLst>
                <a:ext uri="{FF2B5EF4-FFF2-40B4-BE49-F238E27FC236}">
                  <a16:creationId xmlns:a16="http://schemas.microsoft.com/office/drawing/2014/main" id="{8C6D08C0-8C49-4B87-9CF4-A1F08714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20" name="Freeform 19">
              <a:extLst>
                <a:ext uri="{FF2B5EF4-FFF2-40B4-BE49-F238E27FC236}">
                  <a16:creationId xmlns:a16="http://schemas.microsoft.com/office/drawing/2014/main" id="{308C612B-4C0D-4863-B9CD-F86ABAA1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21" name="Freeform 20">
              <a:extLst>
                <a:ext uri="{FF2B5EF4-FFF2-40B4-BE49-F238E27FC236}">
                  <a16:creationId xmlns:a16="http://schemas.microsoft.com/office/drawing/2014/main" id="{600B1EC8-1B55-4390-A183-C33B5E227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22" name="Freeform 21">
              <a:extLst>
                <a:ext uri="{FF2B5EF4-FFF2-40B4-BE49-F238E27FC236}">
                  <a16:creationId xmlns:a16="http://schemas.microsoft.com/office/drawing/2014/main" id="{1790A225-91E1-4BE5-A801-5F1E32721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23" name="Freeform 22">
              <a:extLst>
                <a:ext uri="{FF2B5EF4-FFF2-40B4-BE49-F238E27FC236}">
                  <a16:creationId xmlns:a16="http://schemas.microsoft.com/office/drawing/2014/main" id="{DFFC46A2-6BBF-47FD-BC17-5EE1DF7CB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25" name="Group 24">
            <a:extLst>
              <a:ext uri="{FF2B5EF4-FFF2-40B4-BE49-F238E27FC236}">
                <a16:creationId xmlns:a16="http://schemas.microsoft.com/office/drawing/2014/main" id="{AF44CA9C-80E8-44E1-A79C-D6EBFC73B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26" name="Freeform 27">
              <a:extLst>
                <a:ext uri="{FF2B5EF4-FFF2-40B4-BE49-F238E27FC236}">
                  <a16:creationId xmlns:a16="http://schemas.microsoft.com/office/drawing/2014/main" id="{8CB9417F-98D9-4998-B00B-A5932E4C7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27" name="Freeform 28">
              <a:extLst>
                <a:ext uri="{FF2B5EF4-FFF2-40B4-BE49-F238E27FC236}">
                  <a16:creationId xmlns:a16="http://schemas.microsoft.com/office/drawing/2014/main" id="{FA79AA3D-583E-4A1E-AF7E-CBD980F59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28" name="Freeform 29">
              <a:extLst>
                <a:ext uri="{FF2B5EF4-FFF2-40B4-BE49-F238E27FC236}">
                  <a16:creationId xmlns:a16="http://schemas.microsoft.com/office/drawing/2014/main" id="{D80C9F17-A6B2-4A12-BC77-F84264A66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29" name="Freeform 30">
              <a:extLst>
                <a:ext uri="{FF2B5EF4-FFF2-40B4-BE49-F238E27FC236}">
                  <a16:creationId xmlns:a16="http://schemas.microsoft.com/office/drawing/2014/main" id="{949C9A53-ED97-44CE-BDD5-ED2489211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30" name="Freeform 31">
              <a:extLst>
                <a:ext uri="{FF2B5EF4-FFF2-40B4-BE49-F238E27FC236}">
                  <a16:creationId xmlns:a16="http://schemas.microsoft.com/office/drawing/2014/main" id="{0F9FDAE7-225B-4072-8907-6EAA06174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31" name="Freeform 32">
              <a:extLst>
                <a:ext uri="{FF2B5EF4-FFF2-40B4-BE49-F238E27FC236}">
                  <a16:creationId xmlns:a16="http://schemas.microsoft.com/office/drawing/2014/main" id="{9D49818B-8EA3-4B41-9783-EFE0C618C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32" name="Freeform 33">
              <a:extLst>
                <a:ext uri="{FF2B5EF4-FFF2-40B4-BE49-F238E27FC236}">
                  <a16:creationId xmlns:a16="http://schemas.microsoft.com/office/drawing/2014/main" id="{01903E65-D822-4457-B0A5-2F4168224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33" name="Freeform 34">
              <a:extLst>
                <a:ext uri="{FF2B5EF4-FFF2-40B4-BE49-F238E27FC236}">
                  <a16:creationId xmlns:a16="http://schemas.microsoft.com/office/drawing/2014/main" id="{A5CF9DAB-75BF-43D9-B1E7-817D1FAA0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34" name="Freeform 35">
              <a:extLst>
                <a:ext uri="{FF2B5EF4-FFF2-40B4-BE49-F238E27FC236}">
                  <a16:creationId xmlns:a16="http://schemas.microsoft.com/office/drawing/2014/main" id="{BB22916D-4BCF-4A4C-8714-A2564D34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35" name="Freeform 36">
              <a:extLst>
                <a:ext uri="{FF2B5EF4-FFF2-40B4-BE49-F238E27FC236}">
                  <a16:creationId xmlns:a16="http://schemas.microsoft.com/office/drawing/2014/main" id="{4CD9F734-569E-44E7-BD53-6214E0F18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36" name="Freeform 37">
              <a:extLst>
                <a:ext uri="{FF2B5EF4-FFF2-40B4-BE49-F238E27FC236}">
                  <a16:creationId xmlns:a16="http://schemas.microsoft.com/office/drawing/2014/main" id="{7A5DAACB-2F42-40C8-BF6A-75B79299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37" name="Freeform 38">
              <a:extLst>
                <a:ext uri="{FF2B5EF4-FFF2-40B4-BE49-F238E27FC236}">
                  <a16:creationId xmlns:a16="http://schemas.microsoft.com/office/drawing/2014/main" id="{AD78E0F9-8568-4672-A22F-4ED5B1A96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2" name="Title 1">
            <a:extLst>
              <a:ext uri="{FF2B5EF4-FFF2-40B4-BE49-F238E27FC236}">
                <a16:creationId xmlns:a16="http://schemas.microsoft.com/office/drawing/2014/main" id="{E1E9DA1D-A70F-E39F-D1C4-898702A04AEF}"/>
              </a:ext>
            </a:extLst>
          </p:cNvPr>
          <p:cNvSpPr>
            <a:spLocks noGrp="1"/>
          </p:cNvSpPr>
          <p:nvPr>
            <p:ph type="title"/>
          </p:nvPr>
        </p:nvSpPr>
        <p:spPr>
          <a:xfrm>
            <a:off x="6483096" y="624110"/>
            <a:ext cx="5021516" cy="1280890"/>
          </a:xfrm>
        </p:spPr>
        <p:txBody>
          <a:bodyPr>
            <a:normAutofit/>
          </a:bodyPr>
          <a:lstStyle/>
          <a:p>
            <a:r>
              <a:rPr lang="en-US" dirty="0">
                <a:latin typeface="Roboto" panose="02000000000000000000" pitchFamily="2" charset="0"/>
                <a:ea typeface="Roboto" panose="02000000000000000000" pitchFamily="2" charset="0"/>
                <a:cs typeface="Roboto" panose="02000000000000000000" pitchFamily="2" charset="0"/>
              </a:rPr>
              <a:t>Data Collected</a:t>
            </a:r>
          </a:p>
        </p:txBody>
      </p:sp>
      <p:sp>
        <p:nvSpPr>
          <p:cNvPr id="39" name="Rectangle 38">
            <a:extLst>
              <a:ext uri="{FF2B5EF4-FFF2-40B4-BE49-F238E27FC236}">
                <a16:creationId xmlns:a16="http://schemas.microsoft.com/office/drawing/2014/main" id="{AA5CD610-ED7C-4CED-A9A1-174432C88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 name="Freeform 11">
            <a:extLst>
              <a:ext uri="{FF2B5EF4-FFF2-40B4-BE49-F238E27FC236}">
                <a16:creationId xmlns:a16="http://schemas.microsoft.com/office/drawing/2014/main" id="{0C4379BF-8C7A-480A-BC36-DA55D92A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pic>
        <p:nvPicPr>
          <p:cNvPr id="5" name="Picture 4" descr="Graph on document with pen">
            <a:extLst>
              <a:ext uri="{FF2B5EF4-FFF2-40B4-BE49-F238E27FC236}">
                <a16:creationId xmlns:a16="http://schemas.microsoft.com/office/drawing/2014/main" id="{E7014870-C0E9-4F6C-9D90-A8B56CE78286}"/>
              </a:ext>
            </a:extLst>
          </p:cNvPr>
          <p:cNvPicPr>
            <a:picLocks noChangeAspect="1"/>
          </p:cNvPicPr>
          <p:nvPr/>
        </p:nvPicPr>
        <p:blipFill rotWithShape="1">
          <a:blip r:embed="rId3"/>
          <a:srcRect l="34129" r="20406" b="-2"/>
          <a:stretch/>
        </p:blipFill>
        <p:spPr>
          <a:xfrm>
            <a:off x="-1555" y="1731"/>
            <a:ext cx="4671091" cy="6858000"/>
          </a:xfrm>
          <a:prstGeom prst="rect">
            <a:avLst/>
          </a:prstGeom>
        </p:spPr>
      </p:pic>
      <p:sp>
        <p:nvSpPr>
          <p:cNvPr id="53" name="Content Placeholder 2">
            <a:extLst>
              <a:ext uri="{FF2B5EF4-FFF2-40B4-BE49-F238E27FC236}">
                <a16:creationId xmlns:a16="http://schemas.microsoft.com/office/drawing/2014/main" id="{57B9FA38-93B0-9AB9-1659-E517D01D311D}"/>
              </a:ext>
            </a:extLst>
          </p:cNvPr>
          <p:cNvSpPr>
            <a:spLocks noGrp="1"/>
          </p:cNvSpPr>
          <p:nvPr>
            <p:ph idx="1"/>
          </p:nvPr>
        </p:nvSpPr>
        <p:spPr>
          <a:xfrm>
            <a:off x="6438191" y="1643064"/>
            <a:ext cx="5465211" cy="4254108"/>
          </a:xfrm>
        </p:spPr>
        <p:txBody>
          <a:bodyPr>
            <a:normAutofit/>
          </a:bodyPr>
          <a:lstStyle/>
          <a:p>
            <a:pPr marL="457200" marR="0">
              <a:lnSpc>
                <a:spcPct val="90000"/>
              </a:lnSpc>
              <a:spcBef>
                <a:spcPts val="600"/>
              </a:spcBef>
              <a:spcAft>
                <a:spcPts val="0"/>
              </a:spcAft>
            </a:pPr>
            <a:r>
              <a:rPr lang="en-US" sz="2000" dirty="0">
                <a:solidFill>
                  <a:schemeClr val="tx1"/>
                </a:solidFill>
                <a:effectLst/>
                <a:latin typeface="Roboto" panose="02000000000000000000" pitchFamily="2" charset="0"/>
                <a:ea typeface="Roboto" panose="02000000000000000000" pitchFamily="2" charset="0"/>
                <a:cs typeface="Roboto" panose="02000000000000000000" pitchFamily="2" charset="0"/>
                <a:hlinkClick r:id="rId4">
                  <a:extLst>
                    <a:ext uri="{A12FA001-AC4F-418D-AE19-62706E023703}">
                      <ahyp:hlinkClr xmlns:ahyp="http://schemas.microsoft.com/office/drawing/2018/hyperlinkcolor" val="tx"/>
                    </a:ext>
                  </a:extLst>
                </a:hlinkClick>
              </a:rPr>
              <a:t>Data source: </a:t>
            </a:r>
            <a:r>
              <a:rPr lang="en-US" sz="2000" u="sng" dirty="0">
                <a:solidFill>
                  <a:srgbClr val="FB4A18"/>
                </a:solidFill>
                <a:effectLst/>
                <a:latin typeface="Roboto" panose="02000000000000000000" pitchFamily="2" charset="0"/>
                <a:ea typeface="Roboto" panose="02000000000000000000" pitchFamily="2" charset="0"/>
                <a:cs typeface="Roboto" panose="02000000000000000000" pitchFamily="2" charset="0"/>
                <a:hlinkClick r:id="rId4">
                  <a:extLst>
                    <a:ext uri="{A12FA001-AC4F-418D-AE19-62706E023703}">
                      <ahyp:hlinkClr xmlns:ahyp="http://schemas.microsoft.com/office/drawing/2018/hyperlinkcolor" val="tx"/>
                    </a:ext>
                  </a:extLst>
                </a:hlinkClick>
              </a:rPr>
              <a:t>https://databank.worldbank.org/source/world-development-indicators#</a:t>
            </a:r>
            <a:endParaRPr lang="en-US" sz="2000" dirty="0">
              <a:effectLst/>
              <a:latin typeface="Roboto" panose="02000000000000000000" pitchFamily="2" charset="0"/>
              <a:ea typeface="Roboto" panose="02000000000000000000" pitchFamily="2" charset="0"/>
              <a:cs typeface="Roboto" panose="02000000000000000000" pitchFamily="2" charset="0"/>
            </a:endParaRPr>
          </a:p>
          <a:p>
            <a:pPr marL="457200" marR="0">
              <a:lnSpc>
                <a:spcPct val="90000"/>
              </a:lnSpc>
              <a:spcBef>
                <a:spcPts val="600"/>
              </a:spcBef>
              <a:spcAft>
                <a:spcPts val="0"/>
              </a:spcAft>
            </a:pPr>
            <a:r>
              <a:rPr lang="en-US" sz="2000" dirty="0">
                <a:effectLst/>
                <a:latin typeface="Roboto" panose="02000000000000000000" pitchFamily="2" charset="0"/>
                <a:ea typeface="Roboto" panose="02000000000000000000" pitchFamily="2" charset="0"/>
                <a:cs typeface="Roboto" panose="02000000000000000000" pitchFamily="2" charset="0"/>
              </a:rPr>
              <a:t>Under Databases using the World Development Indicators, Climate and Development Report (CCDR), Sustainable Development Indicators: combining relevant series variables from 1990-2050.</a:t>
            </a:r>
          </a:p>
          <a:p>
            <a:pPr marL="457200" marR="0">
              <a:lnSpc>
                <a:spcPct val="90000"/>
              </a:lnSpc>
              <a:spcBef>
                <a:spcPts val="600"/>
              </a:spcBef>
              <a:spcAft>
                <a:spcPts val="0"/>
              </a:spcAft>
            </a:pPr>
            <a:r>
              <a:rPr lang="en-US" sz="2000" dirty="0">
                <a:latin typeface="Roboto" panose="02000000000000000000" pitchFamily="2" charset="0"/>
                <a:ea typeface="Roboto" panose="02000000000000000000" pitchFamily="2" charset="0"/>
                <a:cs typeface="Roboto" panose="02000000000000000000" pitchFamily="2" charset="0"/>
              </a:rPr>
              <a:t>Time Series data</a:t>
            </a:r>
            <a:endParaRPr lang="en-US" sz="2000" dirty="0">
              <a:effectLst/>
              <a:latin typeface="Roboto" panose="02000000000000000000" pitchFamily="2" charset="0"/>
              <a:ea typeface="Roboto" panose="02000000000000000000" pitchFamily="2" charset="0"/>
              <a:cs typeface="Roboto" panose="02000000000000000000" pitchFamily="2" charset="0"/>
            </a:endParaRPr>
          </a:p>
          <a:p>
            <a:pPr marL="114300" marR="0" indent="0">
              <a:lnSpc>
                <a:spcPct val="90000"/>
              </a:lnSpc>
              <a:spcBef>
                <a:spcPts val="600"/>
              </a:spcBef>
              <a:spcAft>
                <a:spcPts val="0"/>
              </a:spcAft>
              <a:buNone/>
            </a:pPr>
            <a:r>
              <a:rPr lang="en-US" sz="2000" dirty="0">
                <a:latin typeface="Roboto" panose="02000000000000000000" pitchFamily="2" charset="0"/>
                <a:ea typeface="Roboto" panose="02000000000000000000" pitchFamily="2" charset="0"/>
                <a:cs typeface="Roboto" panose="02000000000000000000" pitchFamily="2" charset="0"/>
              </a:rPr>
              <a:t>Relevant variables: </a:t>
            </a:r>
          </a:p>
          <a:p>
            <a:pPr marL="457200" marR="0">
              <a:lnSpc>
                <a:spcPct val="90000"/>
              </a:lnSpc>
              <a:spcBef>
                <a:spcPts val="600"/>
              </a:spcBef>
              <a:spcAft>
                <a:spcPts val="0"/>
              </a:spcAft>
            </a:pPr>
            <a:r>
              <a:rPr lang="en-US" sz="2000" dirty="0">
                <a:latin typeface="Roboto" panose="02000000000000000000" pitchFamily="2" charset="0"/>
                <a:ea typeface="Roboto" panose="02000000000000000000" pitchFamily="2" charset="0"/>
                <a:cs typeface="Roboto" panose="02000000000000000000" pitchFamily="2" charset="0"/>
              </a:rPr>
              <a:t>CO2 emissions in different sectors</a:t>
            </a:r>
          </a:p>
          <a:p>
            <a:pPr marL="457200" marR="0">
              <a:lnSpc>
                <a:spcPct val="90000"/>
              </a:lnSpc>
              <a:spcBef>
                <a:spcPts val="600"/>
              </a:spcBef>
              <a:spcAft>
                <a:spcPts val="0"/>
              </a:spcAft>
            </a:pPr>
            <a:r>
              <a:rPr lang="en-US" sz="2000" dirty="0">
                <a:latin typeface="Roboto" panose="02000000000000000000" pitchFamily="2" charset="0"/>
                <a:ea typeface="Roboto" panose="02000000000000000000" pitchFamily="2" charset="0"/>
                <a:cs typeface="Roboto" panose="02000000000000000000" pitchFamily="2" charset="0"/>
              </a:rPr>
              <a:t>GDP per capita, Unemployment, Poverty Headcount Ratio</a:t>
            </a:r>
          </a:p>
        </p:txBody>
      </p:sp>
    </p:spTree>
    <p:extLst>
      <p:ext uri="{BB962C8B-B14F-4D97-AF65-F5344CB8AC3E}">
        <p14:creationId xmlns:p14="http://schemas.microsoft.com/office/powerpoint/2010/main" val="2659582150"/>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{5B901A9F-3EB2-1A45-A5CC-D7F8BF7A6197}tf10001069</Template>
  <TotalTime>6850</TotalTime>
  <Words>1523</Words>
  <Application>Microsoft Macintosh PowerPoint</Application>
  <PresentationFormat>Widescreen</PresentationFormat>
  <Paragraphs>67</Paragraphs>
  <Slides>15</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AGaramondPro</vt:lpstr>
      <vt:lpstr>Arial</vt:lpstr>
      <vt:lpstr>Calibri</vt:lpstr>
      <vt:lpstr>Century Gothic</vt:lpstr>
      <vt:lpstr>Roboto</vt:lpstr>
      <vt:lpstr>Söhne</vt:lpstr>
      <vt:lpstr>Wingdings 3</vt:lpstr>
      <vt:lpstr>Wisp</vt:lpstr>
      <vt:lpstr>National Decarbonization Policy in Costa Rica: Capacity Building for Global Climate Change </vt:lpstr>
      <vt:lpstr>PowerPoint Presentation</vt:lpstr>
      <vt:lpstr>Costa Rica Vision</vt:lpstr>
      <vt:lpstr>What is Capacity Building?</vt:lpstr>
      <vt:lpstr>The National Decarbonization Plan</vt:lpstr>
      <vt:lpstr> </vt:lpstr>
      <vt:lpstr>Literature Review</vt:lpstr>
      <vt:lpstr>Objective of the study</vt:lpstr>
      <vt:lpstr>Data Collected</vt:lpstr>
      <vt:lpstr>Descriptive Statistics</vt:lpstr>
      <vt:lpstr>PowerPoint Presentation</vt:lpstr>
      <vt:lpstr>PowerPoint Presentation</vt:lpstr>
      <vt:lpstr>Methodology/Data Analysis</vt:lpstr>
      <vt:lpstr>Findings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National Decarbonization Policy in Costa Rica: Capacity Building for Global Climate Change </dc:title>
  <dc:creator>Cassia Rodrigues Ms.</dc:creator>
  <cp:lastModifiedBy>Cassia Rodrigues Ms.</cp:lastModifiedBy>
  <cp:revision>3</cp:revision>
  <dcterms:created xsi:type="dcterms:W3CDTF">2023-11-11T21:44:06Z</dcterms:created>
  <dcterms:modified xsi:type="dcterms:W3CDTF">2023-11-16T15:55:04Z</dcterms:modified>
</cp:coreProperties>
</file>